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12" r:id="rId2"/>
    <p:sldId id="403" r:id="rId3"/>
    <p:sldId id="442" r:id="rId4"/>
    <p:sldId id="398" r:id="rId5"/>
    <p:sldId id="433" r:id="rId6"/>
    <p:sldId id="443" r:id="rId7"/>
    <p:sldId id="304" r:id="rId8"/>
    <p:sldId id="285" r:id="rId9"/>
    <p:sldId id="421" r:id="rId10"/>
    <p:sldId id="363" r:id="rId11"/>
    <p:sldId id="437" r:id="rId12"/>
    <p:sldId id="382" r:id="rId13"/>
    <p:sldId id="389" r:id="rId14"/>
    <p:sldId id="425" r:id="rId15"/>
    <p:sldId id="390" r:id="rId16"/>
    <p:sldId id="440" r:id="rId17"/>
    <p:sldId id="4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2628-0A08-6B45-A29E-9BDE98CF6565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16E4-839E-B245-8417-0A8B6AB3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10:20:04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1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10:20:06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9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0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10:20:05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4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81C15-7DA7-40C5-AA5C-B1CD31F4F5D2}" type="slidenum">
              <a:rPr lang="en-US" smtClean="0">
                <a:ea typeface="ＭＳ Ｐゴシック" pitchFamily="-107" charset="-128"/>
              </a:rPr>
              <a:pPr/>
              <a:t>5</a:t>
            </a:fld>
            <a:endParaRPr lang="en-US" dirty="0">
              <a:ea typeface="ＭＳ Ｐゴシック" pitchFamily="-107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027" y="8684929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2" tIns="45350" rIns="90702" bIns="45350" anchor="b"/>
          <a:lstStyle/>
          <a:p>
            <a:pPr algn="r" eaLnBrk="1" hangingPunct="1"/>
            <a:fld id="{D15B29A2-4C96-4071-BA78-B796657FB65A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02" tIns="45350" rIns="90702" bIns="45350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10:20:05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10:20:05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10:20:05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6C144-7360-6842-8B60-479B7187CA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5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Interface:  Simplicity and Multiple Missions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10/16/19 10:21:24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8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0" y="2130625"/>
            <a:ext cx="10362951" cy="14698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6200"/>
            <a:ext cx="85339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50922" indent="0" algn="ctr">
              <a:buNone/>
              <a:defRPr/>
            </a:lvl2pPr>
            <a:lvl3pPr marL="301843" indent="0" algn="ctr">
              <a:buNone/>
              <a:defRPr/>
            </a:lvl3pPr>
            <a:lvl4pPr marL="452765" indent="0" algn="ctr">
              <a:buNone/>
              <a:defRPr/>
            </a:lvl4pPr>
            <a:lvl5pPr marL="603687" indent="0" algn="ctr">
              <a:buNone/>
              <a:defRPr/>
            </a:lvl5pPr>
            <a:lvl6pPr marL="754609" indent="0" algn="ctr">
              <a:buNone/>
              <a:defRPr/>
            </a:lvl6pPr>
            <a:lvl7pPr marL="905530" indent="0" algn="ctr">
              <a:buNone/>
              <a:defRPr/>
            </a:lvl7pPr>
            <a:lvl8pPr marL="1056452" indent="0" algn="ctr">
              <a:buNone/>
              <a:defRPr/>
            </a:lvl8pPr>
            <a:lvl9pPr marL="12073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14507-8B68-C64E-A7B2-4BF27D276B54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 to GOLD SWT – Boston, April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E2D4E-2D9C-5444-AC97-A4BD766C4FD1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049" y="609600"/>
            <a:ext cx="259042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24" y="609600"/>
            <a:ext cx="771276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1F2D-8ECC-294E-9329-80572E6360C2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376844"/>
            <a:ext cx="11637817" cy="828502"/>
          </a:xfrm>
          <a:solidFill>
            <a:srgbClr val="800000"/>
          </a:solidFill>
        </p:spPr>
        <p:txBody>
          <a:bodyPr/>
          <a:lstStyle>
            <a:lvl1pPr>
              <a:defRPr sz="4000" b="1" i="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25" y="1371601"/>
            <a:ext cx="11637817" cy="5328458"/>
          </a:xfrm>
        </p:spPr>
        <p:txBody>
          <a:bodyPr/>
          <a:lstStyle>
            <a:lvl1pPr marL="173038" indent="-173038">
              <a:tabLst/>
              <a:defRPr sz="2400" baseline="0">
                <a:latin typeface="+mj-lt"/>
              </a:defRPr>
            </a:lvl1pPr>
            <a:lvl2pPr marL="406400" indent="-233363">
              <a:tabLst/>
              <a:defRPr sz="2000" baseline="0"/>
            </a:lvl2pPr>
            <a:lvl3pPr marL="630238" indent="-223838">
              <a:tabLst/>
              <a:defRPr sz="1800" baseline="0"/>
            </a:lvl3pPr>
            <a:lvl4pPr marL="862013" indent="-231775">
              <a:tabLst/>
              <a:defRPr sz="1800" baseline="0"/>
            </a:lvl4pPr>
            <a:lvl5pPr marL="1085850" indent="-223838">
              <a:tabLst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3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7100"/>
            <a:ext cx="10362951" cy="1362074"/>
          </a:xfrm>
        </p:spPr>
        <p:txBody>
          <a:bodyPr anchor="t"/>
          <a:lstStyle>
            <a:lvl1pPr algn="l">
              <a:defRPr sz="1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912"/>
            <a:ext cx="10362951" cy="1500188"/>
          </a:xfrm>
        </p:spPr>
        <p:txBody>
          <a:bodyPr anchor="b"/>
          <a:lstStyle>
            <a:lvl1pPr marL="0" indent="0">
              <a:buNone/>
              <a:defRPr sz="700"/>
            </a:lvl1pPr>
            <a:lvl2pPr marL="150922" indent="0">
              <a:buNone/>
              <a:defRPr sz="600"/>
            </a:lvl2pPr>
            <a:lvl3pPr marL="301843" indent="0">
              <a:buNone/>
              <a:defRPr sz="500"/>
            </a:lvl3pPr>
            <a:lvl4pPr marL="452765" indent="0">
              <a:buNone/>
              <a:defRPr sz="500"/>
            </a:lvl4pPr>
            <a:lvl5pPr marL="603687" indent="0">
              <a:buNone/>
              <a:defRPr sz="500"/>
            </a:lvl5pPr>
            <a:lvl6pPr marL="754609" indent="0">
              <a:buNone/>
              <a:defRPr sz="500"/>
            </a:lvl6pPr>
            <a:lvl7pPr marL="905530" indent="0">
              <a:buNone/>
              <a:defRPr sz="500"/>
            </a:lvl7pPr>
            <a:lvl8pPr marL="1056452" indent="0">
              <a:buNone/>
              <a:defRPr sz="500"/>
            </a:lvl8pPr>
            <a:lvl9pPr marL="120737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94F0-83D5-0344-8512-673434224839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29" y="1981200"/>
            <a:ext cx="5151593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5884" y="1981200"/>
            <a:ext cx="5151593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93912-8121-AA4D-A293-17656A004273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1" y="274439"/>
            <a:ext cx="109730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81" y="1535312"/>
            <a:ext cx="5386916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1" y="2174678"/>
            <a:ext cx="5386916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22" y="1535312"/>
            <a:ext cx="5389407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22" y="2174678"/>
            <a:ext cx="5389407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B33B-F340-2F47-93EE-AA1712A9355C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50FAF-AEF8-4847-94BD-C33BADC16890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721" y="6591302"/>
            <a:ext cx="1729875" cy="266699"/>
          </a:xfrm>
          <a:ln/>
        </p:spPr>
        <p:txBody>
          <a:bodyPr/>
          <a:lstStyle>
            <a:lvl1pPr>
              <a:defRPr/>
            </a:lvl1pPr>
          </a:lstStyle>
          <a:p>
            <a:fld id="{71DB4D6C-D472-A641-BE80-9AA5801C363F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– AIM SWT, 2018 June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76" y="273251"/>
            <a:ext cx="4011083" cy="116205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9" y="273249"/>
            <a:ext cx="6815667" cy="58531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76" y="1435300"/>
            <a:ext cx="4011083" cy="46910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A885A-E34E-DD42-92B7-087464516F5D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71" y="4800600"/>
            <a:ext cx="7314951" cy="566738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71" y="612577"/>
            <a:ext cx="7314951" cy="4114800"/>
          </a:xfrm>
        </p:spPr>
        <p:txBody>
          <a:bodyPr/>
          <a:lstStyle>
            <a:lvl1pPr marL="0" indent="0">
              <a:buNone/>
              <a:defRPr sz="1100"/>
            </a:lvl1pPr>
            <a:lvl2pPr marL="150922" indent="0">
              <a:buNone/>
              <a:defRPr sz="900"/>
            </a:lvl2pPr>
            <a:lvl3pPr marL="301843" indent="0">
              <a:buNone/>
              <a:defRPr sz="800"/>
            </a:lvl3pPr>
            <a:lvl4pPr marL="452765" indent="0">
              <a:buNone/>
              <a:defRPr sz="700"/>
            </a:lvl4pPr>
            <a:lvl5pPr marL="603687" indent="0">
              <a:buNone/>
              <a:defRPr sz="700"/>
            </a:lvl5pPr>
            <a:lvl6pPr marL="754609" indent="0">
              <a:buNone/>
              <a:defRPr sz="700"/>
            </a:lvl6pPr>
            <a:lvl7pPr marL="905530" indent="0">
              <a:buNone/>
              <a:defRPr sz="700"/>
            </a:lvl7pPr>
            <a:lvl8pPr marL="1056452" indent="0">
              <a:buNone/>
              <a:defRPr sz="700"/>
            </a:lvl8pPr>
            <a:lvl9pPr marL="1207374" indent="0">
              <a:buNone/>
              <a:defRPr sz="7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71" y="5367340"/>
            <a:ext cx="7314951" cy="8048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D0052-DDA2-C544-BCD5-E675693064E6}" type="datetime9">
              <a:rPr lang="en-US" smtClean="0"/>
              <a:t>10/16/19 10:20:04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SPDF - Fall 2011 AGU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62" y="609600"/>
            <a:ext cx="1036268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62" y="1981200"/>
            <a:ext cx="10362687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722" y="6591302"/>
            <a:ext cx="1481279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fld id="{BA0D317B-476A-A748-9560-B00619FBF7F0}" type="datetime9">
              <a:rPr lang="en-US" smtClean="0"/>
              <a:pPr/>
              <a:t>10/16/19 10:20:04 AM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416" y="6592904"/>
            <a:ext cx="3861313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/>
              <a:t>SPDF at GOLD SWT, </a:t>
            </a:r>
            <a:r>
              <a:rPr lang="en-US" dirty="0" err="1"/>
              <a:t>Bsoton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389" y="6592904"/>
            <a:ext cx="541611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hf hdr="0"/>
  <p:txStyles>
    <p:titleStyle>
      <a:lvl1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150922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301843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452765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603687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439664" indent="-439664" algn="l" defTabSz="1172788" rtl="0" eaLnBrk="1" fontAlgn="base" hangingPunct="1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2693" indent="-366300" algn="l" defTabSz="1172788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</a:defRPr>
      </a:lvl2pPr>
      <a:lvl3pPr marL="1465723" indent="-292935" algn="l" defTabSz="1172788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</a:defRPr>
      </a:lvl3pPr>
      <a:lvl4pPr marL="2052640" indent="-293983" algn="l" defTabSz="1172788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637986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5pPr>
      <a:lvl6pPr marL="2788908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6pPr>
      <a:lvl7pPr marL="2939829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7pPr>
      <a:lvl8pPr marL="3090751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8pPr>
      <a:lvl9pPr marL="3241673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092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01843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52765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03687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54609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0553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5645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07374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video" Target="../media/media1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???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5800" y="517267"/>
            <a:ext cx="8445500" cy="1921133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CDAWeb and Other SPDF Services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311400" y="3162300"/>
            <a:ext cx="7467600" cy="256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marL="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4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92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</a:defRPr>
            </a:lvl2pPr>
            <a:lvl3pPr marL="301843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452765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4pPr>
            <a:lvl5pPr marL="603687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5pPr>
            <a:lvl6pPr marL="754609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90553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105645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1207374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Bobby Candey</a:t>
            </a:r>
          </a:p>
          <a:p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Space Physics Data  Facility (SPDF)</a:t>
            </a:r>
            <a:r>
              <a:rPr lang="en-US" sz="2000" dirty="0"/>
              <a:t> &lt;https://</a:t>
            </a:r>
            <a:r>
              <a:rPr lang="en-US" sz="2000" dirty="0" err="1"/>
              <a:t>spdf.gsfc.nasa.gov</a:t>
            </a:r>
            <a:r>
              <a:rPr lang="en-US" sz="2000" dirty="0"/>
              <a:t>&gt;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Heliophysics Science Division (Code 670)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NASA Goddard Space Flight Center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Third IHDEA meeting 2019 Oct.17</a:t>
            </a:r>
          </a:p>
        </p:txBody>
      </p:sp>
    </p:spTree>
    <p:extLst>
      <p:ext uri="{BB962C8B-B14F-4D97-AF65-F5344CB8AC3E}">
        <p14:creationId xmlns:p14="http://schemas.microsoft.com/office/powerpoint/2010/main" val="32118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45478" y="158750"/>
            <a:ext cx="8507686" cy="1200150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CDAWeb Interface:  Simplicity and Multiple Missions</a:t>
            </a:r>
          </a:p>
        </p:txBody>
      </p:sp>
      <p:pic>
        <p:nvPicPr>
          <p:cNvPr id="4" name="Picture 3" descr="CDAWebSelec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8" y="1943100"/>
            <a:ext cx="24493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624992" y="1619767"/>
            <a:ext cx="2791808" cy="5156200"/>
            <a:chOff x="3100992" y="1244600"/>
            <a:chExt cx="2791808" cy="5156200"/>
          </a:xfrm>
        </p:grpSpPr>
        <p:pic>
          <p:nvPicPr>
            <p:cNvPr id="5" name="Picture 4" descr="CDAWebVariables1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992" y="1244600"/>
              <a:ext cx="2791807" cy="2578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CDAWebVariables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994" y="3822700"/>
              <a:ext cx="2791806" cy="2578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7" name="Picture 6" descr="CDAWebPlo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14" y="1943100"/>
            <a:ext cx="265695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6301" y="5563969"/>
            <a:ext cx="194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Missions and Instrument Types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2092" y="6406635"/>
            <a:ext cx="114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2364" y="5667971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Plots:  also can produce ASCII listings and CDF downloads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1556042" y="6591302"/>
            <a:ext cx="1110959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fld id="{BA0D317B-476A-A748-9560-B00619FBF7F0}" type="datetime9">
              <a:rPr lang="en-US" smtClean="0"/>
              <a:pPr/>
              <a:t>10/16/19 10:20:05 AM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261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609601" y="650002"/>
            <a:ext cx="3260436" cy="626103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CDAWeb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Explorer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748"/>
          <a:stretch/>
        </p:blipFill>
        <p:spPr>
          <a:xfrm>
            <a:off x="4830579" y="452582"/>
            <a:ext cx="6566032" cy="614032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05442" y="2586182"/>
            <a:ext cx="5867358" cy="1913414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768436" y="1062183"/>
            <a:ext cx="1173019" cy="15239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86960" y="2223269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Automatically set by </a:t>
            </a:r>
          </a:p>
          <a:p>
            <a:r>
              <a:rPr lang="en-US" sz="2400" dirty="0"/>
              <a:t>the last available day</a:t>
            </a:r>
          </a:p>
          <a:p>
            <a:r>
              <a:rPr lang="en-US" sz="2400" dirty="0"/>
              <a:t>of the selected data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03637" y="2429164"/>
            <a:ext cx="1644073" cy="92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051828" y="413056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Options: 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noise filtering, 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spike removal, 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overlay plotting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332139" y="3463159"/>
            <a:ext cx="1691310" cy="13348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761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4" y="310325"/>
            <a:ext cx="1543050" cy="169545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096519" y="3030916"/>
            <a:ext cx="4005967" cy="954107"/>
          </a:xfrm>
          <a:prstGeom prst="rect">
            <a:avLst/>
          </a:prstGeom>
          <a:solidFill>
            <a:srgbClr val="800000"/>
          </a:solidFill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Lucida Grande" pitchFamily="1" charset="0"/>
              </a:rPr>
              <a:t>Parameter Display Options in </a:t>
            </a:r>
            <a:r>
              <a:rPr lang="en-US" altLang="en-US" sz="2800" b="1" dirty="0" err="1">
                <a:solidFill>
                  <a:srgbClr val="FFFF00"/>
                </a:solidFill>
                <a:latin typeface="Lucida Grande" pitchFamily="1" charset="0"/>
              </a:rPr>
              <a:t>CDAWeb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907511" y="2116012"/>
            <a:ext cx="17210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TIMED/GUVI/1356 Å </a:t>
            </a:r>
          </a:p>
          <a:p>
            <a:pPr algn="ctr"/>
            <a:r>
              <a:rPr lang="en-US" altLang="en-US" sz="1400" b="1" dirty="0"/>
              <a:t>Polar Projection</a:t>
            </a:r>
            <a:endParaRPr lang="en-US" altLang="en-US" dirty="0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668078" y="6292251"/>
            <a:ext cx="263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/>
              <a:t>WIND MFI &amp; SWE and Van Allen Probe A ECT &amp; </a:t>
            </a:r>
            <a:r>
              <a:rPr lang="en-US" altLang="en-US" sz="1400" b="1" dirty="0" err="1"/>
              <a:t>MagEIS</a:t>
            </a:r>
            <a:endParaRPr lang="en-US" altLang="en-US" dirty="0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8514368" y="4137370"/>
            <a:ext cx="2151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GPS/IGS/TEC</a:t>
            </a:r>
            <a:endParaRPr lang="en-US" altLang="en-US" dirty="0"/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7239003" y="6269220"/>
            <a:ext cx="3510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TIMED/TIDI/Wind Vectors</a:t>
            </a:r>
          </a:p>
          <a:p>
            <a:pPr algn="ctr"/>
            <a:r>
              <a:rPr lang="en-US" altLang="en-US" sz="1400" b="1" dirty="0"/>
              <a:t>Movie/Transverse Mercator Projection</a:t>
            </a:r>
            <a:endParaRPr lang="en-US" altLang="en-US" dirty="0"/>
          </a:p>
        </p:txBody>
      </p:sp>
      <p:pic>
        <p:nvPicPr>
          <p:cNvPr id="4" name="TIMED_WINDVECTORSNCAR_TIDI_27120_000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7015" y="4480969"/>
            <a:ext cx="1752600" cy="1752600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28207" y="5820146"/>
            <a:ext cx="36428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ISIS-2 Topside Sounder </a:t>
            </a:r>
            <a:r>
              <a:rPr lang="en-US" altLang="en-US" sz="1400" b="1" dirty="0" err="1"/>
              <a:t>Ionogram</a:t>
            </a:r>
            <a:endParaRPr lang="en-US" alt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5" y="4664815"/>
            <a:ext cx="3638721" cy="9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61" y="5643708"/>
            <a:ext cx="3642852" cy="1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60061" y="4414145"/>
            <a:ext cx="3642852" cy="25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7" y="4461526"/>
            <a:ext cx="214797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529" y="326239"/>
            <a:ext cx="1610006" cy="165546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814958" y="2082610"/>
            <a:ext cx="18619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TIMED GUVI/1356 Å </a:t>
            </a:r>
          </a:p>
          <a:p>
            <a:pPr algn="ctr"/>
            <a:r>
              <a:rPr lang="en-US" altLang="en-US" sz="1400" b="1" dirty="0"/>
              <a:t>Transverse Mercator Projection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8076" y="328458"/>
            <a:ext cx="2076450" cy="5962651"/>
          </a:xfrm>
          <a:prstGeom prst="rect">
            <a:avLst/>
          </a:prstGeom>
        </p:spPr>
      </p:pic>
      <p:pic>
        <p:nvPicPr>
          <p:cNvPr id="23" name="Picture 3" descr="cdaweb_oval.gif                                                0009AB4EBilitza                        BC298513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99" y="381002"/>
            <a:ext cx="2042300" cy="168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022021" y="2023280"/>
            <a:ext cx="215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Viking(Sweden)/UV Imager/ North Pole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8674918" y="2612406"/>
          <a:ext cx="1863846" cy="158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14" imgW="12117491" imgH="10326541" progId="Word.Document.12">
                  <p:link updateAutomatic="1"/>
                </p:oleObj>
              </mc:Choice>
              <mc:Fallback>
                <p:oleObj name="Document" r:id="rId14" imgW="12117491" imgH="10326541" progId="Word.Document.12">
                  <p:link updateAutomatic="1"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918" y="2612406"/>
                        <a:ext cx="1863846" cy="158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8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3" y="94684"/>
            <a:ext cx="5640705" cy="550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4" y="5597374"/>
            <a:ext cx="5604701" cy="12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1044" y="225968"/>
            <a:ext cx="7580280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SSCWeb and the 4-D Orbit Viewer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8481" y="1482842"/>
            <a:ext cx="423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4D Orbit Viewer uses SSCWeb webservices API to access S/C database (CDF)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4568" y="1088199"/>
            <a:ext cx="4086633" cy="3118196"/>
            <a:chOff x="371066" y="2620934"/>
            <a:chExt cx="6756809" cy="5155603"/>
          </a:xfrm>
        </p:grpSpPr>
        <p:pic>
          <p:nvPicPr>
            <p:cNvPr id="12" name="Picture 11" descr="Orbits2021_V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66" y="2620934"/>
              <a:ext cx="6756809" cy="5155603"/>
            </a:xfrm>
            <a:prstGeom prst="rect">
              <a:avLst/>
            </a:prstGeom>
          </p:spPr>
        </p:pic>
        <p:pic>
          <p:nvPicPr>
            <p:cNvPr id="13" name="Picture 12" descr="Labels_V3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62347" r="49324" b="21183"/>
            <a:stretch/>
          </p:blipFill>
          <p:spPr>
            <a:xfrm>
              <a:off x="599666" y="2773334"/>
              <a:ext cx="3314533" cy="7186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5016" y="6579573"/>
              <a:ext cx="2200542" cy="1110035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C02"/>
                  </a:solidFill>
                  <a:latin typeface="Arial"/>
                  <a:cs typeface="Arial"/>
                </a:rPr>
                <a:t>Extended Orbit Predicts : August 2021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4220" y="3482451"/>
            <a:ext cx="4566394" cy="3071068"/>
            <a:chOff x="366587" y="1199876"/>
            <a:chExt cx="7443913" cy="500630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87" y="1199876"/>
              <a:ext cx="7443913" cy="500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4511" y="4671646"/>
              <a:ext cx="2049832" cy="1254305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C02"/>
                  </a:solidFill>
                  <a:latin typeface="Arial"/>
                  <a:cs typeface="Arial"/>
                </a:rPr>
                <a:t>Simulated ICON+SWARM coverage in GOLD FOV</a:t>
              </a: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746"/>
            <a:stretch/>
          </p:blipFill>
          <p:spPr bwMode="auto">
            <a:xfrm>
              <a:off x="552556" y="1274762"/>
              <a:ext cx="1737360" cy="809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704568" y="4526222"/>
            <a:ext cx="4086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SSCweb also computes radial and magnetic field line conjunctions between satellites and satellite to ground station</a:t>
            </a:r>
          </a:p>
        </p:txBody>
      </p:sp>
    </p:spTree>
    <p:extLst>
      <p:ext uri="{BB962C8B-B14F-4D97-AF65-F5344CB8AC3E}">
        <p14:creationId xmlns:p14="http://schemas.microsoft.com/office/powerpoint/2010/main" val="14794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2"/>
            <a:ext cx="3886200" cy="215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2"/>
            <a:ext cx="6172200" cy="149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77000" y="228600"/>
            <a:ext cx="38862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Lucida Grande" pitchFamily="1" charset="0"/>
              </a:rPr>
              <a:t>Listing of times when the magnetic footpoints of TIMED, DMSP 13, 14, 15 or 16 crossed the Arecibo ground station.</a:t>
            </a:r>
            <a:r>
              <a:rPr lang="en-US" altLang="en-US" sz="1300">
                <a:solidFill>
                  <a:srgbClr val="000000"/>
                </a:solidFill>
                <a:latin typeface="Lucida Grande" pitchFamily="1" charset="0"/>
              </a:rPr>
              <a:t> 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39000" y="3886202"/>
            <a:ext cx="2971800" cy="6924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b="1">
                <a:solidFill>
                  <a:srgbClr val="000000"/>
                </a:solidFill>
                <a:latin typeface="Lucida Grande" pitchFamily="1" charset="0"/>
              </a:rPr>
              <a:t>Listing of times of magnetic conjunction between TIMED and Doublestar 1, or DMSP 15 or 16.</a:t>
            </a:r>
            <a:endParaRPr lang="en-US" altLang="en-US" sz="1300">
              <a:solidFill>
                <a:srgbClr val="000000"/>
              </a:solidFill>
              <a:latin typeface="Lucida Grande" pitchFamily="1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81200" y="229395"/>
            <a:ext cx="3949700" cy="169277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SSCWeb</a:t>
            </a:r>
          </a:p>
          <a:p>
            <a:pPr algn="just"/>
            <a:r>
              <a:rPr lang="en-US" altLang="en-US" sz="2400" b="1" dirty="0"/>
              <a:t>Multi-satellite and/or satellite - ground station magnetic conjunctions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28800" y="2279652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Lucida Grande" pitchFamily="1" charset="0"/>
              </a:rPr>
              <a:t>Orbit plots for TIMED and DMSP 14, 15, 16 in a Polar or Cylindrical Projection. Ground station 3-letter codes included.</a:t>
            </a:r>
            <a:r>
              <a:rPr lang="en-US" altLang="en-US" sz="1300" dirty="0">
                <a:solidFill>
                  <a:srgbClr val="000000"/>
                </a:solidFill>
                <a:latin typeface="Lucida Grande" pitchFamily="1" charset="0"/>
              </a:rPr>
              <a:t> 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7395"/>
            <a:ext cx="19050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70364"/>
            <a:ext cx="2057400" cy="126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110" y="365125"/>
            <a:ext cx="4366835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OMNIWeb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338" y="1925492"/>
            <a:ext cx="4590205" cy="4610264"/>
          </a:xfrm>
        </p:spPr>
        <p:txBody>
          <a:bodyPr/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OMNI Data: Database of solar wind magnetic field and plasma parameters mapped to the nose of the Earth’s bow shock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Based on a large volume of quality-controlled satellite measurements (since Nov. 1963)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COHOWeb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Solar wind field, plasma, and proton fluxes in other locations of heliosphere, especially useful for planetary studies and </a:t>
            </a:r>
            <a:r>
              <a:rPr lang="en-US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heliospheric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model validation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Interface for plotting, filtering, and downloading the data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8" y="277091"/>
            <a:ext cx="6969493" cy="61883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6262255" y="3900791"/>
            <a:ext cx="969818" cy="5973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438400" y="3900791"/>
            <a:ext cx="53570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292329" y="1538005"/>
            <a:ext cx="969818" cy="5973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14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CAA4-2F34-4046-904A-E8554BFC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</a:t>
            </a:r>
            <a:r>
              <a:rPr lang="en-US" sz="2400" dirty="0" err="1"/>
              <a:t>spdf.sci.gsfc.nasa.gov</a:t>
            </a:r>
            <a:r>
              <a:rPr lang="en-US" sz="2400" dirty="0"/>
              <a:t>/pub/catalogs/</a:t>
            </a:r>
            <a:r>
              <a:rPr lang="en-US" sz="2400" dirty="0" err="1"/>
              <a:t>all.xml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469E-3856-6640-8C46-33267C47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194" y="1229099"/>
            <a:ext cx="8728363" cy="532845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&lt;dataset ID="ac_h2_cris_cdaweb" </a:t>
            </a:r>
            <a:r>
              <a:rPr lang="en-US" sz="1400" dirty="0" err="1"/>
              <a:t>nssdc_ID</a:t>
            </a:r>
            <a:r>
              <a:rPr lang="en-US" sz="1400" dirty="0"/>
              <a:t>="(None) " </a:t>
            </a:r>
            <a:r>
              <a:rPr lang="en-US" sz="1400" dirty="0" err="1"/>
              <a:t>serviceprovider_ID</a:t>
            </a:r>
            <a:r>
              <a:rPr lang="en-US" sz="1400" dirty="0"/>
              <a:t>="AC_H2_CRIS" </a:t>
            </a:r>
            <a:r>
              <a:rPr lang="en-US" sz="1400" dirty="0" err="1"/>
              <a:t>timerange_start</a:t>
            </a:r>
            <a:r>
              <a:rPr lang="en-US" sz="1400" dirty="0"/>
              <a:t>="1997-08-27 00:00:00"timerange_stop="2018-10-03 23:00:00"&gt;</a:t>
            </a:r>
          </a:p>
          <a:p>
            <a:r>
              <a:rPr lang="en-US" sz="1400" dirty="0"/>
              <a:t>&lt;access </a:t>
            </a:r>
            <a:r>
              <a:rPr lang="en-US" sz="1400" dirty="0" err="1"/>
              <a:t>filenaming</a:t>
            </a:r>
            <a:r>
              <a:rPr lang="en-US" sz="1400" dirty="0"/>
              <a:t>="ac_h2_cris_%Y%m%d_%Q.cdf" protocol="ftp" </a:t>
            </a:r>
            <a:r>
              <a:rPr lang="en-US" sz="1400" dirty="0" err="1"/>
              <a:t>subdividedby</a:t>
            </a:r>
            <a:r>
              <a:rPr lang="en-US" sz="1400" dirty="0"/>
              <a:t>="%Y" </a:t>
            </a:r>
            <a:r>
              <a:rPr lang="en-US" sz="1400" dirty="0" err="1"/>
              <a:t>timerange_start</a:t>
            </a:r>
            <a:r>
              <a:rPr lang="en-US" sz="1400" dirty="0"/>
              <a:t>="1997-08-27 00:00:00"timerange_stop="2018-10-03 23:00:00"&gt; &lt;URL&gt;ftp://</a:t>
            </a:r>
            <a:r>
              <a:rPr lang="en-US" sz="1400" dirty="0" err="1"/>
              <a:t>cdaweb.gsfc.nasa.gov</a:t>
            </a:r>
            <a:r>
              <a:rPr lang="en-US" sz="1400" dirty="0"/>
              <a:t>/pub/data/ace/</a:t>
            </a:r>
            <a:r>
              <a:rPr lang="en-US" sz="1400" dirty="0" err="1"/>
              <a:t>cris</a:t>
            </a:r>
            <a:r>
              <a:rPr lang="en-US" sz="1400" dirty="0"/>
              <a:t>/level_2_cdaweb/cris_h2&lt;/URL&gt; &lt;/access&gt;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other_info</a:t>
            </a:r>
            <a:r>
              <a:rPr lang="en-US" sz="1400" dirty="0"/>
              <a:t>&gt;&lt;link URL="http://</a:t>
            </a:r>
            <a:r>
              <a:rPr lang="en-US" sz="1400" dirty="0" err="1"/>
              <a:t>www.srl.caltech.edu</a:t>
            </a:r>
            <a:r>
              <a:rPr lang="en-US" sz="1400" dirty="0"/>
              <a:t>/ACE/ASC/level2/</a:t>
            </a:r>
            <a:r>
              <a:rPr lang="en-US" sz="1400" dirty="0" err="1"/>
              <a:t>index.html</a:t>
            </a:r>
            <a:r>
              <a:rPr lang="en-US" sz="1400" dirty="0"/>
              <a:t>" title="The ACE Science Center Level 2 Data </a:t>
            </a:r>
            <a:r>
              <a:rPr lang="en-US" sz="1400" dirty="0" err="1"/>
              <a:t>website"type</a:t>
            </a:r>
            <a:r>
              <a:rPr lang="en-US" sz="1400" dirty="0"/>
              <a:t>="documentation"&gt; Release notes and other info available at &lt;/link&gt; &lt;/</a:t>
            </a:r>
            <a:r>
              <a:rPr lang="en-US" sz="1400" dirty="0" err="1"/>
              <a:t>other_info</a:t>
            </a:r>
            <a:r>
              <a:rPr lang="en-US" sz="1400" dirty="0"/>
              <a:t>&gt;</a:t>
            </a:r>
          </a:p>
          <a:p>
            <a:r>
              <a:rPr lang="en-US" sz="1400" dirty="0"/>
              <a:t>&lt;observatory ID="AC" </a:t>
            </a:r>
            <a:r>
              <a:rPr lang="en-US" sz="1400" dirty="0" err="1"/>
              <a:t>nssdc_ID</a:t>
            </a:r>
            <a:r>
              <a:rPr lang="en-US" sz="1400" dirty="0"/>
              <a:t>="None" </a:t>
            </a:r>
            <a:r>
              <a:rPr lang="en-US" sz="1400" dirty="0" err="1"/>
              <a:t>serviceprovider_ID</a:t>
            </a:r>
            <a:r>
              <a:rPr lang="en-US" sz="1400" dirty="0"/>
              <a:t>="AC"&gt;</a:t>
            </a:r>
          </a:p>
          <a:p>
            <a:r>
              <a:rPr lang="en-US" sz="1400" dirty="0"/>
              <a:t>&lt;description short="Advanced Composition Explorer"/&gt; &lt;/observatory&gt;</a:t>
            </a:r>
          </a:p>
          <a:p>
            <a:r>
              <a:rPr lang="en-US" sz="1400" dirty="0"/>
              <a:t>&lt;instrument ID="CRIS" </a:t>
            </a:r>
            <a:r>
              <a:rPr lang="en-US" sz="1400" dirty="0" err="1"/>
              <a:t>nssdc_ID</a:t>
            </a:r>
            <a:r>
              <a:rPr lang="en-US" sz="1400" dirty="0"/>
              <a:t>="None" </a:t>
            </a:r>
            <a:r>
              <a:rPr lang="en-US" sz="1400" dirty="0" err="1"/>
              <a:t>serviceprovider_ID</a:t>
            </a:r>
            <a:r>
              <a:rPr lang="en-US" sz="1400" dirty="0"/>
              <a:t>="CRIS"&gt;</a:t>
            </a:r>
          </a:p>
          <a:p>
            <a:r>
              <a:rPr lang="en-US" sz="1400" dirty="0"/>
              <a:t>&lt;description short="ACE Cosmic Ray Isotope Spectrometer"/&gt; &lt;/instrument&gt;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data_producer</a:t>
            </a:r>
            <a:r>
              <a:rPr lang="en-US" sz="1400" dirty="0"/>
              <a:t> affiliation="California Institute of Technology" name="E. C. Stone" title="None"/&gt;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mission_group</a:t>
            </a:r>
            <a:r>
              <a:rPr lang="en-US" sz="1400" dirty="0"/>
              <a:t> ID="ACE" </a:t>
            </a:r>
            <a:r>
              <a:rPr lang="en-US" sz="1400" dirty="0" err="1"/>
              <a:t>serviceprovider_ID</a:t>
            </a:r>
            <a:r>
              <a:rPr lang="en-US" sz="1400" dirty="0"/>
              <a:t>="ACE"&gt; &lt;description short="ACE"/&gt; &lt;/</a:t>
            </a:r>
            <a:r>
              <a:rPr lang="en-US" sz="1400" dirty="0" err="1"/>
              <a:t>mission_group</a:t>
            </a:r>
            <a:r>
              <a:rPr lang="en-US" sz="1400" dirty="0"/>
              <a:t>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instrument_type</a:t>
            </a:r>
            <a:r>
              <a:rPr lang="en-US" sz="1400" dirty="0"/>
              <a:t> ID="Particles (space)" </a:t>
            </a:r>
            <a:r>
              <a:rPr lang="en-US" sz="1400" dirty="0" err="1"/>
              <a:t>serviceprovider_ID</a:t>
            </a:r>
            <a:r>
              <a:rPr lang="en-US" sz="1400" dirty="0"/>
              <a:t>="Particles (space)"/&gt;</a:t>
            </a:r>
          </a:p>
          <a:p>
            <a:r>
              <a:rPr lang="en-US" sz="1400" dirty="0"/>
              <a:t>&lt;description short="ACE/CRIS Cosmic Ray Isotope Spectrometer 1-Hour Level 2 Data - E. C. Stone (California Institute of Technology)"/&gt;</a:t>
            </a:r>
          </a:p>
          <a:p>
            <a:r>
              <a:rPr lang="en-US" sz="1400" dirty="0"/>
              <a:t>&lt;</a:t>
            </a:r>
            <a:r>
              <a:rPr lang="en-US" sz="1400" dirty="0" err="1"/>
              <a:t>mastercdf</a:t>
            </a:r>
            <a:r>
              <a:rPr lang="en-US" sz="1400" dirty="0"/>
              <a:t> ID="https://</a:t>
            </a:r>
            <a:r>
              <a:rPr lang="en-US" sz="1400" dirty="0" err="1"/>
              <a:t>cdaweb.gsfc.nasa.gov</a:t>
            </a:r>
            <a:r>
              <a:rPr lang="en-US" sz="1400" dirty="0"/>
              <a:t>/pub/software/</a:t>
            </a:r>
            <a:r>
              <a:rPr lang="en-US" sz="1400" dirty="0" err="1"/>
              <a:t>cdawlib</a:t>
            </a:r>
            <a:r>
              <a:rPr lang="en-US" sz="1400" dirty="0"/>
              <a:t>/0MASTERS/ac_h2_cris_00000000_v01.cdf"serviceprovider_ID="https://</a:t>
            </a:r>
            <a:r>
              <a:rPr lang="en-US" sz="1400" dirty="0" err="1"/>
              <a:t>cdaweb.gsfc.nasa.gov</a:t>
            </a:r>
            <a:r>
              <a:rPr lang="en-US" sz="1400" dirty="0"/>
              <a:t>/pub/software/</a:t>
            </a:r>
            <a:r>
              <a:rPr lang="en-US" sz="1400" dirty="0" err="1"/>
              <a:t>cdawlib</a:t>
            </a:r>
            <a:r>
              <a:rPr lang="en-US" sz="1400" dirty="0"/>
              <a:t>/0MASTERS/ac_h2_cris_00000000_v01.cdf"/&gt; &lt;/dataset&gt;</a:t>
            </a:r>
          </a:p>
        </p:txBody>
      </p:sp>
    </p:spTree>
    <p:extLst>
      <p:ext uri="{BB962C8B-B14F-4D97-AF65-F5344CB8AC3E}">
        <p14:creationId xmlns:p14="http://schemas.microsoft.com/office/powerpoint/2010/main" val="15092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544" y="137161"/>
            <a:ext cx="7139826" cy="1116287"/>
          </a:xfrm>
          <a:solidFill>
            <a:srgbClr val="800000"/>
          </a:solidFill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Infrastructure for the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Heliophysics Data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562100"/>
            <a:ext cx="9144000" cy="52959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</a:rPr>
              <a:t>Heliophysics Data Portal (HDP)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HDP is a world-wide inventory of public Heliophysics-relevant data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SPDF also uses HDP as our high-level dataset inventory</a:t>
            </a:r>
          </a:p>
          <a:p>
            <a:pPr lvl="3"/>
            <a:endParaRPr lang="en-US" sz="6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CDF (Common Data Format) 					and SPDF Metadata Guidelines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Self-describing</a:t>
            </a:r>
            <a:r>
              <a:rPr lang="en-US" sz="1800" dirty="0">
                <a:latin typeface="Arial" charset="0"/>
                <a:ea typeface="ＭＳ Ｐゴシック" charset="0"/>
              </a:rPr>
              <a:t> data format for storing/using scalar and multi-dimensional data in a platform- and discipline-independent fashion.  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Self-documenting</a:t>
            </a:r>
            <a:r>
              <a:rPr lang="en-US" sz="1800" dirty="0">
                <a:latin typeface="Arial" charset="0"/>
                <a:ea typeface="ＭＳ Ｐゴシック" charset="0"/>
              </a:rPr>
              <a:t> through use of global and variable “attributes”, both to the meaning/use of data and dependencies among variables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Associated</a:t>
            </a:r>
            <a:r>
              <a:rPr lang="en-US" sz="1800" dirty="0">
                <a:latin typeface="Arial" charset="0"/>
                <a:ea typeface="ＭＳ Ｐゴシック" charset="0"/>
              </a:rPr>
              <a:t> ISTP/SPDF structuring and metadata </a:t>
            </a:r>
            <a:r>
              <a:rPr lang="en-US" sz="1800" b="1" dirty="0">
                <a:latin typeface="Arial" charset="0"/>
                <a:ea typeface="ＭＳ Ｐゴシック" charset="0"/>
              </a:rPr>
              <a:t>guidelines</a:t>
            </a:r>
            <a:r>
              <a:rPr lang="en-US" sz="1800" dirty="0">
                <a:latin typeface="Arial" charset="0"/>
                <a:ea typeface="ＭＳ Ｐゴシック" charset="0"/>
              </a:rPr>
              <a:t> are critical to Heliophysics usability and are applicable beyond data in CDF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4"/>
            <a:endParaRPr lang="en-US" sz="6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APIs to SPDF system capabilities and data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External software and services can leverage SPDF data/services (such as AMDA,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Autoplot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IDL, Python libraries)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0249092" y="6619240"/>
            <a:ext cx="406208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983C1-D1D5-4043-8BE8-BD9940170FDD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8882-C10C-2745-B51F-D2611701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577E-4AB5-D447-8010-EFF9BFE4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Archive</a:t>
            </a:r>
            <a:r>
              <a:rPr lang="en-US" sz="1800" dirty="0"/>
              <a:t> for non-solar NASA </a:t>
            </a:r>
            <a:r>
              <a:rPr lang="en-US" sz="1800" dirty="0" err="1"/>
              <a:t>Heliophysics</a:t>
            </a:r>
            <a:r>
              <a:rPr lang="en-US" sz="1800" dirty="0"/>
              <a:t> science data and many other missions</a:t>
            </a:r>
          </a:p>
          <a:p>
            <a:r>
              <a:rPr lang="en-US" sz="1800" b="1" dirty="0" err="1"/>
              <a:t>CDAWeb</a:t>
            </a:r>
            <a:r>
              <a:rPr lang="en-US" sz="1800" dirty="0"/>
              <a:t> browse, correlations and display, simple interface</a:t>
            </a:r>
          </a:p>
          <a:p>
            <a:r>
              <a:rPr lang="en-US" sz="1800" b="1" dirty="0" err="1">
                <a:latin typeface="Arial" charset="0"/>
                <a:ea typeface="ＭＳ Ｐゴシック" charset="0"/>
              </a:rPr>
              <a:t>SSCWeb</a:t>
            </a:r>
            <a:r>
              <a:rPr lang="en-US" sz="1800" b="1" dirty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orbit/ground track data/displays and conjunction queries, 4D viewer</a:t>
            </a:r>
          </a:p>
          <a:p>
            <a:r>
              <a:rPr lang="en-US" sz="1800" b="1" dirty="0">
                <a:latin typeface="Arial" charset="0"/>
                <a:ea typeface="ＭＳ Ｐゴシック" charset="0"/>
              </a:rPr>
              <a:t>OMNI Database /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OMNIweb</a:t>
            </a:r>
            <a:r>
              <a:rPr lang="en-US" sz="1800" b="1" dirty="0">
                <a:latin typeface="Arial" charset="0"/>
                <a:ea typeface="ＭＳ Ｐゴシック" charset="0"/>
              </a:rPr>
              <a:t>-Plus </a:t>
            </a:r>
            <a:r>
              <a:rPr lang="en-US" sz="1800" dirty="0">
                <a:latin typeface="Arial" charset="0"/>
                <a:ea typeface="ＭＳ Ｐゴシック" charset="0"/>
              </a:rPr>
              <a:t>(baseline solar wind data at Earth)</a:t>
            </a:r>
          </a:p>
          <a:p>
            <a:r>
              <a:rPr lang="en-US" sz="1800" b="1" dirty="0" err="1">
                <a:latin typeface="Arial" charset="0"/>
                <a:ea typeface="ＭＳ Ｐゴシック" charset="0"/>
              </a:rPr>
              <a:t>Heliophysics</a:t>
            </a:r>
            <a:r>
              <a:rPr lang="en-US" sz="1800" b="1" dirty="0">
                <a:latin typeface="Arial" charset="0"/>
                <a:ea typeface="ＭＳ Ｐゴシック" charset="0"/>
              </a:rPr>
              <a:t> Data Portal (HDP)</a:t>
            </a:r>
            <a:r>
              <a:rPr lang="en-US" sz="1800" dirty="0">
                <a:latin typeface="Arial" charset="0"/>
                <a:ea typeface="ＭＳ Ｐゴシック" charset="0"/>
              </a:rPr>
              <a:t> SPASE-based inventory of public </a:t>
            </a:r>
            <a:r>
              <a:rPr lang="en-US" sz="1800" dirty="0" err="1">
                <a:latin typeface="Arial" charset="0"/>
                <a:ea typeface="ＭＳ Ｐゴシック" charset="0"/>
              </a:rPr>
              <a:t>Heliophysics</a:t>
            </a:r>
            <a:r>
              <a:rPr lang="en-US" sz="1800" dirty="0">
                <a:latin typeface="Arial" charset="0"/>
                <a:ea typeface="ＭＳ Ｐゴシック" charset="0"/>
              </a:rPr>
              <a:t>-relevant data</a:t>
            </a:r>
          </a:p>
          <a:p>
            <a:r>
              <a:rPr lang="en-US" sz="1800" b="1" dirty="0">
                <a:latin typeface="Arial" charset="0"/>
                <a:ea typeface="ＭＳ Ｐゴシック" charset="0"/>
              </a:rPr>
              <a:t>CDF</a:t>
            </a:r>
            <a:r>
              <a:rPr lang="en-US" sz="1800" dirty="0">
                <a:latin typeface="Arial" charset="0"/>
                <a:ea typeface="ＭＳ Ｐゴシック" charset="0"/>
              </a:rPr>
              <a:t> self-describing scientific data format</a:t>
            </a:r>
            <a:endParaRPr lang="en-US" sz="1800" dirty="0"/>
          </a:p>
          <a:p>
            <a:r>
              <a:rPr lang="en-US" sz="1800" b="1" dirty="0" err="1"/>
              <a:t>SKTeditor</a:t>
            </a:r>
            <a:r>
              <a:rPr lang="en-US" sz="1800" dirty="0"/>
              <a:t> for creating and testing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ISTP/SPDF Guidelines </a:t>
            </a:r>
            <a:r>
              <a:rPr lang="en-US" sz="1800" dirty="0"/>
              <a:t>metadata (CDF/</a:t>
            </a:r>
            <a:r>
              <a:rPr lang="en-US" sz="1800" dirty="0" err="1"/>
              <a:t>netCDF</a:t>
            </a:r>
            <a:r>
              <a:rPr lang="en-US" sz="1800" dirty="0"/>
              <a:t>)</a:t>
            </a:r>
          </a:p>
          <a:p>
            <a:r>
              <a:rPr lang="en-US" sz="1800" b="1" dirty="0"/>
              <a:t>Master</a:t>
            </a:r>
            <a:r>
              <a:rPr lang="en-US" sz="1800" dirty="0"/>
              <a:t> CDF/</a:t>
            </a:r>
            <a:r>
              <a:rPr lang="en-US" sz="1800" dirty="0" err="1"/>
              <a:t>netCDF</a:t>
            </a:r>
            <a:r>
              <a:rPr lang="en-US" sz="1800" dirty="0"/>
              <a:t> concept uses file with no data to add/over-ride metadata in datasets</a:t>
            </a:r>
          </a:p>
          <a:p>
            <a:r>
              <a:rPr lang="en-US" sz="1800" b="1" dirty="0"/>
              <a:t>Web services </a:t>
            </a:r>
            <a:r>
              <a:rPr lang="en-US" sz="1800" dirty="0"/>
              <a:t>for CDF/</a:t>
            </a:r>
            <a:r>
              <a:rPr lang="en-US" sz="1800" dirty="0" err="1"/>
              <a:t>netCDF</a:t>
            </a:r>
            <a:r>
              <a:rPr lang="en-US" sz="1800" dirty="0"/>
              <a:t> data in </a:t>
            </a:r>
            <a:r>
              <a:rPr lang="en-US" sz="1800" dirty="0" err="1"/>
              <a:t>CDAWeb</a:t>
            </a:r>
            <a:r>
              <a:rPr lang="en-US" sz="1800" dirty="0"/>
              <a:t>, SSC orbits, </a:t>
            </a:r>
            <a:r>
              <a:rPr lang="en-US" sz="1800" dirty="0" err="1"/>
              <a:t>OMNIweb</a:t>
            </a:r>
            <a:r>
              <a:rPr lang="en-US" sz="1800" dirty="0"/>
              <a:t>, HDP; use REST versions, many language examples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err="1"/>
              <a:t>cdaweb.sci.gsfc.nasa.gov</a:t>
            </a:r>
            <a:r>
              <a:rPr lang="en-US" sz="1800" dirty="0"/>
              <a:t>/</a:t>
            </a:r>
            <a:r>
              <a:rPr lang="en-US" sz="1800" dirty="0" err="1"/>
              <a:t>WebServices</a:t>
            </a:r>
            <a:r>
              <a:rPr lang="en-US" sz="1800" dirty="0"/>
              <a:t>/REST/ (same for </a:t>
            </a:r>
            <a:r>
              <a:rPr lang="en-US" sz="1800" dirty="0" err="1"/>
              <a:t>SSCweb</a:t>
            </a:r>
            <a:r>
              <a:rPr lang="en-US" sz="1800"/>
              <a:t>)</a:t>
            </a:r>
            <a:endParaRPr lang="en-US" sz="1800" dirty="0"/>
          </a:p>
          <a:p>
            <a:r>
              <a:rPr lang="en-US" sz="1800" dirty="0"/>
              <a:t>SPDF cited in a third of JGR Blue articles</a:t>
            </a:r>
          </a:p>
        </p:txBody>
      </p:sp>
    </p:spTree>
    <p:extLst>
      <p:ext uri="{BB962C8B-B14F-4D97-AF65-F5344CB8AC3E}">
        <p14:creationId xmlns:p14="http://schemas.microsoft.com/office/powerpoint/2010/main" val="14240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239784" y="102314"/>
            <a:ext cx="5755908" cy="709345"/>
          </a:xfrm>
          <a:solidFill>
            <a:srgbClr val="800000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SPDF Services</a:t>
            </a:r>
          </a:p>
        </p:txBody>
      </p:sp>
      <p:sp>
        <p:nvSpPr>
          <p:cNvPr id="61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545738" y="898774"/>
            <a:ext cx="9144000" cy="5694130"/>
          </a:xfrm>
        </p:spPr>
        <p:txBody>
          <a:bodyPr/>
          <a:lstStyle/>
          <a:p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Multi-instrument, multi-mission Heliophysics science</a:t>
            </a:r>
          </a:p>
          <a:p>
            <a:pPr lvl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(1) Specific mission/instrument data </a:t>
            </a:r>
            <a:r>
              <a:rPr lang="en-US" sz="1800" b="1" u="sng" dirty="0">
                <a:latin typeface="Arial" charset="0"/>
                <a:ea typeface="ＭＳ Ｐゴシック" charset="0"/>
              </a:rPr>
              <a:t>in context</a:t>
            </a:r>
            <a:r>
              <a:rPr lang="en-US" sz="1800" dirty="0">
                <a:latin typeface="Arial" charset="0"/>
                <a:ea typeface="ＭＳ Ｐゴシック" charset="0"/>
              </a:rPr>
              <a:t> of other missions/data</a:t>
            </a:r>
          </a:p>
          <a:p>
            <a:pPr lvl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(2) Specific mission/instrument data </a:t>
            </a:r>
            <a:r>
              <a:rPr lang="en-US" sz="1800" b="1" u="sng" dirty="0">
                <a:latin typeface="Arial" charset="0"/>
                <a:ea typeface="ＭＳ Ｐゴシック" charset="0"/>
              </a:rPr>
              <a:t>as enriching context</a:t>
            </a:r>
            <a:r>
              <a:rPr lang="en-US" sz="1800" dirty="0">
                <a:latin typeface="Arial" charset="0"/>
                <a:ea typeface="ＭＳ Ｐゴシック" charset="0"/>
              </a:rPr>
              <a:t> for other data</a:t>
            </a:r>
          </a:p>
          <a:p>
            <a:pPr lvl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(3) Ancillary services &amp; software (orbits, data standards, special products)</a:t>
            </a:r>
          </a:p>
          <a:p>
            <a:pPr lvl="4"/>
            <a:endParaRPr lang="en-US" sz="400" dirty="0">
              <a:latin typeface="Times New Roman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CDAWeb</a:t>
            </a:r>
            <a:r>
              <a:rPr lang="en-US" sz="2000" dirty="0">
                <a:latin typeface="Arial" charset="0"/>
                <a:ea typeface="ＭＳ Ｐゴシック" charset="0"/>
              </a:rPr>
              <a:t> (browse, correlations and display, simple interface)</a:t>
            </a:r>
          </a:p>
          <a:p>
            <a:pPr lvl="1"/>
            <a:r>
              <a:rPr lang="en-US" sz="1800" dirty="0"/>
              <a:t>Plot, list, subset, and download data in CDF or ASCII format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Primary SPDF data service for currently active mission data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Presents dataset view rather than individual data files</a:t>
            </a:r>
          </a:p>
          <a:p>
            <a:pPr marL="2345575" lvl="4" indent="0">
              <a:buNone/>
            </a:pPr>
            <a:endParaRPr lang="en-US" sz="4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SSCWeb </a:t>
            </a:r>
            <a:r>
              <a:rPr lang="en-US" sz="2000" dirty="0">
                <a:latin typeface="Arial" charset="0"/>
                <a:ea typeface="ＭＳ Ｐゴシック" charset="0"/>
              </a:rPr>
              <a:t>(orbit/ground track displays and queries)</a:t>
            </a:r>
          </a:p>
          <a:p>
            <a:pPr lvl="1"/>
            <a:r>
              <a:rPr lang="en-US" sz="1800" dirty="0"/>
              <a:t>Plot, list orbits of multiple spacecraft in a variety of coordinate systems; query for satellite-satellite and satellite-ground station conjunction. Includes most heliospheric satellites and many ground stations</a:t>
            </a:r>
            <a:r>
              <a:rPr lang="en-US" sz="1900" dirty="0"/>
              <a:t>.</a:t>
            </a:r>
          </a:p>
          <a:p>
            <a:pPr lvl="1"/>
            <a:r>
              <a:rPr lang="en-US" sz="1800" b="1" dirty="0"/>
              <a:t>4D Orbit Viewer: </a:t>
            </a:r>
            <a:r>
              <a:rPr lang="en-US" sz="1800" dirty="0"/>
              <a:t>Interactive 4D animation of orbits</a:t>
            </a:r>
          </a:p>
          <a:p>
            <a:pPr lvl="4"/>
            <a:endParaRPr lang="en-US" sz="400" dirty="0">
              <a:latin typeface="Arial" charset="0"/>
              <a:ea typeface="ＭＳ Ｐゴシック" charset="0"/>
            </a:endParaRPr>
          </a:p>
          <a:p>
            <a:r>
              <a:rPr lang="en-US" sz="2000" b="1" dirty="0">
                <a:latin typeface="Arial" charset="0"/>
                <a:ea typeface="ＭＳ Ｐゴシック" charset="0"/>
              </a:rPr>
              <a:t>OMNI Database / OMNIweb-Plus </a:t>
            </a:r>
            <a:r>
              <a:rPr lang="en-US" sz="2000" dirty="0">
                <a:latin typeface="Arial" charset="0"/>
                <a:ea typeface="ＭＳ Ｐゴシック" charset="0"/>
              </a:rPr>
              <a:t>(baseline solar wind data at Earth)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Solar wind magnetic field &amp; plasma parameters mapped to Earth’s bowshock 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Based on a large volume of quality-controlled satellite measurements (November 1963 -&gt;) plus interface for plotting, filtering, downloading the data</a:t>
            </a:r>
            <a:endParaRPr lang="en-US" sz="1800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261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041186" y="113846"/>
            <a:ext cx="7814960" cy="132343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j-lt"/>
                <a:ea typeface="ＭＳ Ｐゴシック" charset="0"/>
              </a:rPr>
              <a:t>Standards Underpinning SPDF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+mj-lt"/>
                <a:ea typeface="ＭＳ Ｐゴシック" charset="0"/>
              </a:rPr>
              <a:t>Data, Products and Services</a:t>
            </a:r>
            <a:endParaRPr lang="en-US" sz="4000" b="1" dirty="0">
              <a:solidFill>
                <a:srgbClr val="FFFF00"/>
              </a:solidFill>
              <a:latin typeface="+mj-lt"/>
              <a:cs typeface="Times New Roman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E4343A-178B-874E-8875-58AE5401070C}"/>
              </a:ext>
            </a:extLst>
          </p:cNvPr>
          <p:cNvGrpSpPr/>
          <p:nvPr/>
        </p:nvGrpSpPr>
        <p:grpSpPr>
          <a:xfrm>
            <a:off x="1926748" y="1573788"/>
            <a:ext cx="8221623" cy="5287670"/>
            <a:chOff x="595787" y="1542544"/>
            <a:chExt cx="8221623" cy="48887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09046A-48D6-0F41-9FB1-195AE3FBCA11}"/>
                </a:ext>
              </a:extLst>
            </p:cNvPr>
            <p:cNvGrpSpPr/>
            <p:nvPr/>
          </p:nvGrpSpPr>
          <p:grpSpPr>
            <a:xfrm>
              <a:off x="595787" y="1542544"/>
              <a:ext cx="8221623" cy="4888736"/>
              <a:chOff x="257440" y="1336343"/>
              <a:chExt cx="8858035" cy="55064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7A7AF1-E20E-E148-98FA-F22FF3EADFB5}"/>
                  </a:ext>
                </a:extLst>
              </p:cNvPr>
              <p:cNvSpPr/>
              <p:nvPr/>
            </p:nvSpPr>
            <p:spPr bwMode="auto">
              <a:xfrm>
                <a:off x="402401" y="3930736"/>
                <a:ext cx="5260368" cy="1849195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" name="Rectangle 6"/>
              <p:cNvSpPr txBox="1">
                <a:spLocks noChangeArrowheads="1"/>
              </p:cNvSpPr>
              <p:nvPr/>
            </p:nvSpPr>
            <p:spPr bwMode="auto">
              <a:xfrm>
                <a:off x="8709267" y="6592904"/>
                <a:ext cx="406208" cy="24985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117248" tIns="58624" rIns="117248" bIns="5862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r" defTabSz="457200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6321B2BB-8380-0D4A-A78E-7A37E8416F53}" type="slidenum">
                  <a:rPr lang="en-US" sz="700" b="1"/>
                  <a:pPr algn="ctr"/>
                  <a:t>5</a:t>
                </a:fld>
                <a:endParaRPr lang="en-US" sz="7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B4EF91-8853-4649-ABAF-E6EB04D70A44}"/>
                  </a:ext>
                </a:extLst>
              </p:cNvPr>
              <p:cNvSpPr txBox="1"/>
              <p:nvPr/>
            </p:nvSpPr>
            <p:spPr>
              <a:xfrm>
                <a:off x="653639" y="6040768"/>
                <a:ext cx="5156000" cy="60896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Ongoing Ingest of Current Mission and Other Data for Long-term Active Archiving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CC6AC2-9D2C-2749-8D61-DFC2849F2743}"/>
                  </a:ext>
                </a:extLst>
              </p:cNvPr>
              <p:cNvSpPr txBox="1"/>
              <p:nvPr/>
            </p:nvSpPr>
            <p:spPr>
              <a:xfrm>
                <a:off x="1128033" y="2903532"/>
                <a:ext cx="3901723" cy="608967"/>
              </a:xfrm>
              <a:prstGeom prst="rect">
                <a:avLst/>
              </a:prstGeom>
              <a:solidFill>
                <a:srgbClr val="10F8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Server-Based Browse and Correlative Science Services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E8BBFC-0617-E348-A844-04DBED66616A}"/>
                  </a:ext>
                </a:extLst>
              </p:cNvPr>
              <p:cNvSpPr txBox="1"/>
              <p:nvPr/>
            </p:nvSpPr>
            <p:spPr>
              <a:xfrm>
                <a:off x="5585903" y="2645209"/>
                <a:ext cx="2212369" cy="865375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Web Services Interfaces to Data and Services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A8725-2A3D-444D-9532-65E59A22646A}"/>
                  </a:ext>
                </a:extLst>
              </p:cNvPr>
              <p:cNvSpPr txBox="1"/>
              <p:nvPr/>
            </p:nvSpPr>
            <p:spPr>
              <a:xfrm>
                <a:off x="6519160" y="4578148"/>
                <a:ext cx="2190107" cy="865375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User File and Directory Access (FTP, HTTP)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3BED40-0199-384A-88A0-A5000D12269F}"/>
                  </a:ext>
                </a:extLst>
              </p:cNvPr>
              <p:cNvSpPr txBox="1"/>
              <p:nvPr/>
            </p:nvSpPr>
            <p:spPr>
              <a:xfrm>
                <a:off x="6385731" y="1336343"/>
                <a:ext cx="2482920" cy="865375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External Data Display and Analysis Software/Services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DCB37A-7439-AB4E-A266-BE01BDDFB2F9}"/>
                  </a:ext>
                </a:extLst>
              </p:cNvPr>
              <p:cNvSpPr txBox="1"/>
              <p:nvPr/>
            </p:nvSpPr>
            <p:spPr>
              <a:xfrm>
                <a:off x="2617008" y="2197742"/>
                <a:ext cx="1818525" cy="35256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User Interface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6E5681-3F45-EE43-AC46-DC519571D920}"/>
                  </a:ext>
                </a:extLst>
              </p:cNvPr>
              <p:cNvSpPr txBox="1"/>
              <p:nvPr/>
            </p:nvSpPr>
            <p:spPr>
              <a:xfrm>
                <a:off x="257440" y="1349005"/>
                <a:ext cx="1818525" cy="865375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External Data and Metadata Services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3CAA680-1511-1D42-8D9E-ABECAF6ED7DD}"/>
                  </a:ext>
                </a:extLst>
              </p:cNvPr>
              <p:cNvGrpSpPr/>
              <p:nvPr/>
            </p:nvGrpSpPr>
            <p:grpSpPr>
              <a:xfrm>
                <a:off x="780836" y="4142742"/>
                <a:ext cx="4329808" cy="1394722"/>
                <a:chOff x="566794" y="4140881"/>
                <a:chExt cx="4329808" cy="1394722"/>
              </a:xfrm>
              <a:solidFill>
                <a:srgbClr val="10F8FF"/>
              </a:solidFill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F61F256-3639-FF4E-BF35-EFA819A1F2C7}"/>
                    </a:ext>
                  </a:extLst>
                </p:cNvPr>
                <p:cNvSpPr txBox="1"/>
                <p:nvPr/>
              </p:nvSpPr>
              <p:spPr>
                <a:xfrm>
                  <a:off x="3078077" y="4612950"/>
                  <a:ext cx="1818525" cy="60896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Physical Data</a:t>
                  </a:r>
                </a:p>
                <a:p>
                  <a:pPr algn="ctr"/>
                  <a:r>
                    <a:rPr lang="en-US" sz="1600" b="1" dirty="0"/>
                    <a:t>Archive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593939-ABDA-3B42-BDB2-5A92A70F07ED}"/>
                    </a:ext>
                  </a:extLst>
                </p:cNvPr>
                <p:cNvSpPr txBox="1"/>
                <p:nvPr/>
              </p:nvSpPr>
              <p:spPr>
                <a:xfrm>
                  <a:off x="566794" y="4140881"/>
                  <a:ext cx="2251749" cy="60896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Data and Metadata Standards and s/w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BE55E6-D54D-F742-84FD-B6DFA369F85C}"/>
                    </a:ext>
                  </a:extLst>
                </p:cNvPr>
                <p:cNvSpPr txBox="1"/>
                <p:nvPr/>
              </p:nvSpPr>
              <p:spPr>
                <a:xfrm>
                  <a:off x="722401" y="4926636"/>
                  <a:ext cx="1940533" cy="60896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“Master” Metadata Files</a:t>
                  </a:r>
                </a:p>
              </p:txBody>
            </p: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2F9DF7B-9E50-214C-9975-6AA93E2881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3639" y="2272335"/>
                <a:ext cx="0" cy="165840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CEF8CEC-F4E2-494B-9966-B2A3C1ACD9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46038" y="2272335"/>
                <a:ext cx="0" cy="230581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23F50A6-C31F-6E40-9275-935CD339A4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23643" y="2579072"/>
                <a:ext cx="0" cy="33812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66E1E6FE-7836-C64E-A4BC-0477D0C97D83}"/>
                  </a:ext>
                </a:extLst>
              </p:cNvPr>
              <p:cNvCxnSpPr/>
              <p:nvPr/>
            </p:nvCxnSpPr>
            <p:spPr bwMode="auto">
              <a:xfrm flipH="1">
                <a:off x="5662769" y="4142742"/>
                <a:ext cx="2720943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461BC84-6163-3C4F-9464-03985264E3BA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 bwMode="auto">
              <a:xfrm flipH="1">
                <a:off x="5110644" y="5010836"/>
                <a:ext cx="1408516" cy="289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106D187-15FF-B54D-AC83-63E97B64F445}"/>
                  </a:ext>
                </a:extLst>
              </p:cNvPr>
              <p:cNvCxnSpPr/>
              <p:nvPr/>
            </p:nvCxnSpPr>
            <p:spPr bwMode="auto">
              <a:xfrm flipH="1">
                <a:off x="5086858" y="3226697"/>
                <a:ext cx="55212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5C015A0-87DB-7948-9B1D-9B8FFF4FE606}"/>
                  </a:ext>
                </a:extLst>
              </p:cNvPr>
              <p:cNvCxnSpPr/>
              <p:nvPr/>
            </p:nvCxnSpPr>
            <p:spPr bwMode="auto">
              <a:xfrm flipV="1">
                <a:off x="3231639" y="5779931"/>
                <a:ext cx="0" cy="26083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EEC362-1736-D84F-9EAD-93F132DE2AEE}"/>
                  </a:ext>
                </a:extLst>
              </p:cNvPr>
              <p:cNvSpPr txBox="1"/>
              <p:nvPr/>
            </p:nvSpPr>
            <p:spPr>
              <a:xfrm>
                <a:off x="6441810" y="5794502"/>
                <a:ext cx="2344805" cy="86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8BD05"/>
                    </a:solidFill>
                  </a:rPr>
                  <a:t>Archive Interfaces</a:t>
                </a:r>
              </a:p>
              <a:p>
                <a:pPr algn="ctr"/>
                <a:r>
                  <a:rPr lang="en-US" sz="1600" b="1" dirty="0">
                    <a:solidFill>
                      <a:srgbClr val="00B0F0"/>
                    </a:solidFill>
                  </a:rPr>
                  <a:t>Core Archive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External Interfaces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F79B773-34B6-064E-9AC1-31A7DE8CD9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41135" y="3549863"/>
                <a:ext cx="0" cy="3761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094E55F-55DA-6F47-B9D3-BF7C724BD6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37984" y="2272335"/>
                <a:ext cx="0" cy="37619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CB7FF3-5F75-A04B-B76D-D18527F87DCD}"/>
                </a:ext>
              </a:extLst>
            </p:cNvPr>
            <p:cNvSpPr txBox="1"/>
            <p:nvPr/>
          </p:nvSpPr>
          <p:spPr>
            <a:xfrm>
              <a:off x="3957454" y="1596835"/>
              <a:ext cx="1687872" cy="54065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SPDF (&amp; Other)</a:t>
              </a:r>
              <a:r>
                <a:rPr lang="en-US" sz="800" b="1" dirty="0"/>
                <a:t> </a:t>
              </a:r>
            </a:p>
            <a:p>
              <a:pPr algn="ctr"/>
              <a:r>
                <a:rPr lang="en-US" sz="1600" b="1" dirty="0"/>
                <a:t> CDF Libraries 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FB2777D-B172-4747-B0F8-8B3FE04BC718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976286" y="1924897"/>
            <a:ext cx="69051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83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C4E08-E1F6-6A42-B5E5-461689FF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891" y="183804"/>
            <a:ext cx="8728363" cy="828502"/>
          </a:xfrm>
        </p:spPr>
        <p:txBody>
          <a:bodyPr/>
          <a:lstStyle/>
          <a:p>
            <a:r>
              <a:rPr lang="en-US" dirty="0"/>
              <a:t>SPDF Data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6F583-DC77-7840-8F0A-DF8A20B1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79" y="1264430"/>
            <a:ext cx="8967585" cy="532845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All data files (not just CDFs and netCDFs</a:t>
            </a:r>
            <a:r>
              <a:rPr lang="en-US" sz="2000" dirty="0"/>
              <a:t>) </a:t>
            </a:r>
          </a:p>
          <a:p>
            <a:r>
              <a:rPr lang="en-US" sz="1800" dirty="0"/>
              <a:t>Through FTP and HTTP spdf.gsfc.nasa.gov/pub/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b="1" dirty="0"/>
              <a:t>For data in CDFs or netCDFs with sufficient metadata</a:t>
            </a:r>
            <a:r>
              <a:rPr lang="en-US" sz="2000" dirty="0"/>
              <a:t>:</a:t>
            </a:r>
          </a:p>
          <a:p>
            <a:r>
              <a:rPr lang="en-US" sz="1800" dirty="0"/>
              <a:t>CDAWeb data browser for plots, lists (text, CSV, JSON), CDFs</a:t>
            </a:r>
          </a:p>
          <a:p>
            <a:r>
              <a:rPr lang="en-US" sz="1800" dirty="0"/>
              <a:t>CDAS Web Services (REST/SOAP) cdaweb.gsfc.nasa.gov/WebServices/</a:t>
            </a:r>
          </a:p>
          <a:p>
            <a:r>
              <a:rPr lang="en-US" sz="1800" dirty="0"/>
              <a:t>In IDL cdaweb.gsfc.nasa.gov/WebServices/REST/CdasIdlLibrary.html using CDAWlib IDL library routines spdf.gsfc.nasa.gov/CDAWlib.html</a:t>
            </a:r>
          </a:p>
          <a:p>
            <a:r>
              <a:rPr lang="en-US" sz="1800" dirty="0"/>
              <a:t>Within Autoplot autoplot.org/help#CDAWeb</a:t>
            </a:r>
          </a:p>
          <a:p>
            <a:r>
              <a:rPr lang="en-US" sz="1800" dirty="0"/>
              <a:t>HAPI interface to CDAWeb holdings cdaweb.gsfc.nasa.gov/hapi</a:t>
            </a:r>
          </a:p>
          <a:p>
            <a:pPr lvl="1"/>
            <a:r>
              <a:rPr lang="en-US" sz="1800" dirty="0"/>
              <a:t>Not all data can be sent via HAPI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000" b="1" dirty="0"/>
              <a:t>CDAS REST example (CDF fastest but other formats also)</a:t>
            </a:r>
          </a:p>
          <a:p>
            <a:pPr lvl="1"/>
            <a:r>
              <a:rPr lang="en-US" sz="1600" dirty="0"/>
              <a:t>Get a CDF file containing the variables Magnitude and BGSEc data from the AC_H2_MFI dataset in the time range of 2009-06-01T00:00:00 to 2009-06-03T00:00:00</a:t>
            </a:r>
          </a:p>
          <a:p>
            <a:pPr lvl="1"/>
            <a:r>
              <a:rPr lang="en-US" sz="1600" dirty="0"/>
              <a:t>https://cdaweb.gsfc.nasa.gov/WS/cdasr/1/dataviews/sp_phys/datasets/AC_H2_MFI/data/20090601T000000Z,20090603T000000Z/Magnitude,BGSEc?format=cdf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F9075-7F07-114D-A21C-4156F8919B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61600" y="6592889"/>
            <a:ext cx="406400" cy="249237"/>
          </a:xfrm>
        </p:spPr>
        <p:txBody>
          <a:bodyPr/>
          <a:lstStyle/>
          <a:p>
            <a:fld id="{FB9C33C9-172C-EB4C-98D5-0E26F1E23F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165100"/>
            <a:ext cx="7276910" cy="1435100"/>
          </a:xfrm>
          <a:solidFill>
            <a:srgbClr val="800000"/>
          </a:solidFill>
        </p:spPr>
        <p:txBody>
          <a:bodyPr/>
          <a:lstStyle/>
          <a:p>
            <a:r>
              <a:rPr lang="en-US" dirty="0"/>
              <a:t>“Fill My (IDL) Array” </a:t>
            </a:r>
            <a:br>
              <a:rPr lang="en-US" dirty="0"/>
            </a:br>
            <a:r>
              <a:rPr lang="en-US" dirty="0"/>
              <a:t>with Data from CDAWeb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82750" y="1791165"/>
            <a:ext cx="4537710" cy="3238037"/>
          </a:xfrm>
        </p:spPr>
        <p:txBody>
          <a:bodyPr/>
          <a:lstStyle/>
          <a:p>
            <a:r>
              <a:rPr lang="en-US" dirty="0"/>
              <a:t>Load specific CDAWeb data into an IDL structure using</a:t>
            </a:r>
          </a:p>
          <a:p>
            <a:pPr lvl="1"/>
            <a:r>
              <a:rPr lang="en-US" sz="1800" dirty="0"/>
              <a:t>@</a:t>
            </a:r>
            <a:r>
              <a:rPr lang="en-US" sz="1800" dirty="0" err="1"/>
              <a:t>compile_cdaweb</a:t>
            </a:r>
            <a:endParaRPr lang="en-US" sz="1800" dirty="0"/>
          </a:p>
          <a:p>
            <a:pPr lvl="1"/>
            <a:r>
              <a:rPr lang="en-US" sz="1800" dirty="0" err="1"/>
              <a:t>spdfgetdata</a:t>
            </a:r>
            <a:endParaRPr lang="en-US" sz="1800" dirty="0"/>
          </a:p>
          <a:p>
            <a:pPr lvl="3"/>
            <a:endParaRPr lang="en-US" sz="700" dirty="0"/>
          </a:p>
          <a:p>
            <a:r>
              <a:rPr lang="en-US" sz="2000" dirty="0"/>
              <a:t>GUI to select/load/display data from CDAWeb in IDL</a:t>
            </a:r>
          </a:p>
          <a:p>
            <a:pPr lvl="1"/>
            <a:r>
              <a:rPr lang="en-US" sz="1800" dirty="0" err="1">
                <a:latin typeface="Arial" charset="0"/>
                <a:ea typeface="ＭＳ Ｐゴシック" charset="0"/>
              </a:rPr>
              <a:t>spdfcdawebchooser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8" name="Picture 6" descr="w3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43092" r="23176" b="6025"/>
          <a:stretch/>
        </p:blipFill>
        <p:spPr bwMode="auto">
          <a:xfrm>
            <a:off x="6275137" y="1791165"/>
            <a:ext cx="4110925" cy="10236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3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62" y="3032762"/>
            <a:ext cx="2905898" cy="36235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w33.tiff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 bwMode="auto">
          <a:xfrm>
            <a:off x="1894418" y="5153005"/>
            <a:ext cx="4995335" cy="15032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8887" y="1007402"/>
            <a:ext cx="86995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timename</a:t>
            </a:r>
            <a:r>
              <a:rPr lang="en-US" sz="1400" dirty="0"/>
              <a:t>='</a:t>
            </a:r>
            <a:r>
              <a:rPr lang="en-US" sz="1400" dirty="0" err="1"/>
              <a:t>jul_day</a:t>
            </a:r>
            <a:r>
              <a:rPr lang="en-US" sz="1400" dirty="0"/>
              <a:t>'    ;name of time variable -- Julian days </a:t>
            </a:r>
          </a:p>
          <a:p>
            <a:r>
              <a:rPr lang="en-US" sz="1400" dirty="0" err="1"/>
              <a:t>start_time</a:t>
            </a:r>
            <a:r>
              <a:rPr lang="en-US" sz="1400" dirty="0"/>
              <a:t> = '1998-06-10T00:00:00.0Z'  ;start time </a:t>
            </a:r>
          </a:p>
          <a:p>
            <a:r>
              <a:rPr lang="en-US" sz="1400" dirty="0" err="1"/>
              <a:t>stop_time</a:t>
            </a:r>
            <a:r>
              <a:rPr lang="en-US" sz="1400" dirty="0"/>
              <a:t>  = '1998-06-10T23:59:59.0Z'  ;stop time </a:t>
            </a:r>
          </a:p>
          <a:p>
            <a:r>
              <a:rPr lang="en-US" sz="1400" dirty="0" err="1"/>
              <a:t>dt_sec</a:t>
            </a:r>
            <a:r>
              <a:rPr lang="en-US" sz="1400" dirty="0"/>
              <a:t>=10.0 ;sec -- bin size in seconds </a:t>
            </a:r>
          </a:p>
          <a:p>
            <a:endParaRPr lang="en-US" sz="1400" dirty="0"/>
          </a:p>
          <a:p>
            <a:r>
              <a:rPr lang="en-US" sz="1400" dirty="0" err="1"/>
              <a:t>dataset_id</a:t>
            </a:r>
            <a:r>
              <a:rPr lang="en-US" sz="1400" dirty="0"/>
              <a:t>='WI_H0_MFI'    ; CDAWeb dataset ID</a:t>
            </a:r>
          </a:p>
          <a:p>
            <a:r>
              <a:rPr lang="en-US" sz="1400" dirty="0" err="1"/>
              <a:t>vars</a:t>
            </a:r>
            <a:r>
              <a:rPr lang="en-US" sz="1400" dirty="0"/>
              <a:t>=[ 'B3F1=Bmag3', 'B3GSE=Bx3,By3,Bz3']   ; CDAWeb variable names with locally assigned names</a:t>
            </a:r>
          </a:p>
          <a:p>
            <a:r>
              <a:rPr lang="en-US" sz="2400" b="1" dirty="0" err="1">
                <a:solidFill>
                  <a:srgbClr val="3366FF"/>
                </a:solidFill>
              </a:rPr>
              <a:t>cdaweb_get_bin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-US" sz="2400" dirty="0" err="1">
                <a:solidFill>
                  <a:srgbClr val="3366FF"/>
                </a:solidFill>
              </a:rPr>
              <a:t>dataset_id,vars,start_time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                             </a:t>
            </a:r>
            <a:r>
              <a:rPr lang="en-US" sz="2400" dirty="0" err="1">
                <a:solidFill>
                  <a:srgbClr val="3366FF"/>
                </a:solidFill>
              </a:rPr>
              <a:t>stop_time,dt_sec,time_name</a:t>
            </a:r>
            <a:r>
              <a:rPr lang="en-US" sz="2400" dirty="0">
                <a:solidFill>
                  <a:srgbClr val="3366FF"/>
                </a:solidFill>
              </a:rPr>
              <a:t>=</a:t>
            </a:r>
            <a:r>
              <a:rPr lang="en-US" sz="2400" dirty="0" err="1">
                <a:solidFill>
                  <a:srgbClr val="3366FF"/>
                </a:solidFill>
              </a:rPr>
              <a:t>timename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</a:p>
          <a:p>
            <a:r>
              <a:rPr lang="en-US" sz="1400" dirty="0" err="1"/>
              <a:t>dataset_id</a:t>
            </a:r>
            <a:r>
              <a:rPr lang="en-US" sz="1400" dirty="0"/>
              <a:t>='WI_PM_3DP' </a:t>
            </a:r>
          </a:p>
          <a:p>
            <a:r>
              <a:rPr lang="en-US" sz="1400" dirty="0" err="1"/>
              <a:t>vars</a:t>
            </a:r>
            <a:r>
              <a:rPr lang="en-US" sz="1400" dirty="0"/>
              <a:t>=[ 'P_DENS=np3', 'P_VELS=Vxp3,Vyp3,Vzp3',  'P_TEMP=Tp3', 'A_DENS=na3',  $  </a:t>
            </a:r>
          </a:p>
          <a:p>
            <a:r>
              <a:rPr lang="en-US" sz="1400" dirty="0"/>
              <a:t>                'A_VELS=Vxa3,Vya3,Vza3', 'A_TEMP=Ta3'] </a:t>
            </a:r>
          </a:p>
          <a:p>
            <a:r>
              <a:rPr lang="en-US" sz="2400" b="1" dirty="0" err="1">
                <a:solidFill>
                  <a:srgbClr val="3366FF"/>
                </a:solidFill>
              </a:rPr>
              <a:t>cdaweb_get_bin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-US" sz="2400" dirty="0" err="1">
                <a:solidFill>
                  <a:srgbClr val="3366FF"/>
                </a:solidFill>
              </a:rPr>
              <a:t>dataset_id,vars,start_time</a:t>
            </a:r>
            <a:r>
              <a:rPr lang="en-US" sz="2400" dirty="0">
                <a:solidFill>
                  <a:srgbClr val="3366FF"/>
                </a:solidFill>
              </a:rPr>
              <a:t>,   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           </a:t>
            </a:r>
            <a:r>
              <a:rPr lang="en-US" sz="2400" dirty="0" err="1">
                <a:solidFill>
                  <a:srgbClr val="3366FF"/>
                </a:solidFill>
              </a:rPr>
              <a:t>stop_time,dt_sec,time_name</a:t>
            </a:r>
            <a:r>
              <a:rPr lang="en-US" sz="2400" dirty="0">
                <a:solidFill>
                  <a:srgbClr val="3366FF"/>
                </a:solidFill>
              </a:rPr>
              <a:t>=</a:t>
            </a:r>
            <a:r>
              <a:rPr lang="en-US" sz="2400" dirty="0" err="1">
                <a:solidFill>
                  <a:srgbClr val="3366FF"/>
                </a:solidFill>
              </a:rPr>
              <a:t>timename</a:t>
            </a:r>
            <a:r>
              <a:rPr lang="en-US" sz="2400" dirty="0">
                <a:solidFill>
                  <a:srgbClr val="3366FF"/>
                </a:solidFill>
              </a:rPr>
              <a:t>,/</a:t>
            </a:r>
            <a:r>
              <a:rPr lang="en-US" sz="2400" dirty="0" err="1">
                <a:solidFill>
                  <a:srgbClr val="3366FF"/>
                </a:solidFill>
              </a:rPr>
              <a:t>autobad</a:t>
            </a:r>
            <a:endParaRPr lang="en-US" dirty="0"/>
          </a:p>
          <a:p>
            <a:pPr algn="ctr"/>
            <a:endParaRPr lang="en-US" dirty="0">
              <a:solidFill>
                <a:srgbClr val="008000"/>
              </a:solidFill>
            </a:endParaRPr>
          </a:p>
          <a:p>
            <a:pPr algn="ctr"/>
            <a:r>
              <a:rPr lang="en-US" dirty="0">
                <a:solidFill>
                  <a:srgbClr val="008000"/>
                </a:solidFill>
              </a:rPr>
              <a:t>No more writing code for every dataset.    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The Internet functions as a local, easy to use hard drive.  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“HAPI” will generalize this to accessing “everything.”</a:t>
            </a:r>
          </a:p>
          <a:p>
            <a:pPr algn="ctr"/>
            <a:r>
              <a:rPr lang="en-US" sz="2000" b="1" dirty="0">
                <a:solidFill>
                  <a:srgbClr val="008000"/>
                </a:solidFill>
              </a:rPr>
              <a:t>VSO does the same for Solar Data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300" y="76201"/>
            <a:ext cx="788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Directly Read Data from CDAWeb into IDL</a:t>
            </a:r>
          </a:p>
        </p:txBody>
      </p:sp>
    </p:spTree>
    <p:extLst>
      <p:ext uri="{BB962C8B-B14F-4D97-AF65-F5344CB8AC3E}">
        <p14:creationId xmlns:p14="http://schemas.microsoft.com/office/powerpoint/2010/main" val="32144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18553" y="101600"/>
            <a:ext cx="8873247" cy="736601"/>
          </a:xfrm>
          <a:solidFill>
            <a:srgbClr val="800000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SPDF FTP/HTTPS Directories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261792" y="6592904"/>
            <a:ext cx="406208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C8F352-BA49-D24E-8DAE-0068C17CEC9F}"/>
              </a:ext>
            </a:extLst>
          </p:cNvPr>
          <p:cNvGrpSpPr/>
          <p:nvPr/>
        </p:nvGrpSpPr>
        <p:grpSpPr>
          <a:xfrm>
            <a:off x="4527624" y="963402"/>
            <a:ext cx="2651760" cy="5754431"/>
            <a:chOff x="3003624" y="875624"/>
            <a:chExt cx="2651760" cy="57544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928603-B3B7-F948-B97D-C90E15CE3D94}"/>
                </a:ext>
              </a:extLst>
            </p:cNvPr>
            <p:cNvSpPr txBox="1"/>
            <p:nvPr/>
          </p:nvSpPr>
          <p:spPr>
            <a:xfrm>
              <a:off x="3003625" y="6322278"/>
              <a:ext cx="26517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  …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B274F8-8B98-9444-AB09-437214EF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" r="13659" b="13343"/>
            <a:stretch/>
          </p:blipFill>
          <p:spPr>
            <a:xfrm>
              <a:off x="3003624" y="875624"/>
              <a:ext cx="2651760" cy="544665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66E56A-50F9-0044-B8FB-025BE9934AC0}"/>
                </a:ext>
              </a:extLst>
            </p:cNvPr>
            <p:cNvSpPr/>
            <p:nvPr/>
          </p:nvSpPr>
          <p:spPr bwMode="auto">
            <a:xfrm>
              <a:off x="3003624" y="875624"/>
              <a:ext cx="2651760" cy="571728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2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xmlns:p14="http://schemas.microsoft.com/office/powerpoint/2010/main"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FallAG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1371</Words>
  <Application>Microsoft Macintosh PowerPoint</Application>
  <PresentationFormat>Widescreen</PresentationFormat>
  <Paragraphs>188</Paragraphs>
  <Slides>17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Grande</vt:lpstr>
      <vt:lpstr>Times New Roman</vt:lpstr>
      <vt:lpstr>Wingdings</vt:lpstr>
      <vt:lpstr>FallAGU</vt:lpstr>
      <vt:lpstr>???</vt:lpstr>
      <vt:lpstr>CDAWeb and Other SPDF Services</vt:lpstr>
      <vt:lpstr>Infrastructure for the  Heliophysics Data Environment</vt:lpstr>
      <vt:lpstr>SPDF Services</vt:lpstr>
      <vt:lpstr>SPDF Services</vt:lpstr>
      <vt:lpstr>PowerPoint Presentation</vt:lpstr>
      <vt:lpstr>SPDF Data Access</vt:lpstr>
      <vt:lpstr>“Fill My (IDL) Array”  with Data from CDAWeb</vt:lpstr>
      <vt:lpstr>PowerPoint Presentation</vt:lpstr>
      <vt:lpstr>SPDF FTP/HTTPS Directories</vt:lpstr>
      <vt:lpstr>CDAWeb Interface:  Simplicity and Multiple Missions</vt:lpstr>
      <vt:lpstr>CDAWeb Data Explorer</vt:lpstr>
      <vt:lpstr>PowerPoint Presentation</vt:lpstr>
      <vt:lpstr>PowerPoint Presentation</vt:lpstr>
      <vt:lpstr>PowerPoint Presentation</vt:lpstr>
      <vt:lpstr>PowerPoint Presentation</vt:lpstr>
      <vt:lpstr>OMNIWeb Plus</vt:lpstr>
      <vt:lpstr>https://spdf.sci.gsfc.nasa.gov/pub/catalogs/all.xml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CDAWeb and Other SPDF Services</dc:title>
  <dc:creator>Candey, Robert M. (GSFC-6720)</dc:creator>
  <cp:lastModifiedBy>Candey, Robert M. (GSFC-6720)</cp:lastModifiedBy>
  <cp:revision>6</cp:revision>
  <dcterms:created xsi:type="dcterms:W3CDTF">2019-10-15T19:57:15Z</dcterms:created>
  <dcterms:modified xsi:type="dcterms:W3CDTF">2019-10-16T14:23:39Z</dcterms:modified>
</cp:coreProperties>
</file>