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38"/>
  </p:notesMasterIdLst>
  <p:handoutMasterIdLst>
    <p:handoutMasterId r:id="rId39"/>
  </p:handoutMasterIdLst>
  <p:sldIdLst>
    <p:sldId id="312" r:id="rId2"/>
    <p:sldId id="437" r:id="rId3"/>
    <p:sldId id="438" r:id="rId4"/>
    <p:sldId id="440" r:id="rId5"/>
    <p:sldId id="444" r:id="rId6"/>
    <p:sldId id="445" r:id="rId7"/>
    <p:sldId id="443" r:id="rId8"/>
    <p:sldId id="342" r:id="rId9"/>
    <p:sldId id="391" r:id="rId10"/>
    <p:sldId id="424" r:id="rId11"/>
    <p:sldId id="340" r:id="rId12"/>
    <p:sldId id="354" r:id="rId13"/>
    <p:sldId id="358" r:id="rId14"/>
    <p:sldId id="413" r:id="rId15"/>
    <p:sldId id="433" r:id="rId16"/>
    <p:sldId id="446" r:id="rId17"/>
    <p:sldId id="427" r:id="rId18"/>
    <p:sldId id="441" r:id="rId19"/>
    <p:sldId id="439" r:id="rId20"/>
    <p:sldId id="442" r:id="rId21"/>
    <p:sldId id="428" r:id="rId22"/>
    <p:sldId id="403" r:id="rId23"/>
    <p:sldId id="422" r:id="rId24"/>
    <p:sldId id="410" r:id="rId25"/>
    <p:sldId id="435" r:id="rId26"/>
    <p:sldId id="379" r:id="rId27"/>
    <p:sldId id="341" r:id="rId28"/>
    <p:sldId id="337" r:id="rId29"/>
    <p:sldId id="425" r:id="rId30"/>
    <p:sldId id="436" r:id="rId31"/>
    <p:sldId id="304" r:id="rId32"/>
    <p:sldId id="356" r:id="rId33"/>
    <p:sldId id="285" r:id="rId34"/>
    <p:sldId id="336" r:id="rId35"/>
    <p:sldId id="338" r:id="rId36"/>
    <p:sldId id="432" r:id="rId3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6295FD"/>
    <a:srgbClr val="10F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04" autoAdjust="0"/>
    <p:restoredTop sz="94551" autoAdjust="0"/>
  </p:normalViewPr>
  <p:slideViewPr>
    <p:cSldViewPr snapToGrid="0" snapToObjects="1">
      <p:cViewPr varScale="1">
        <p:scale>
          <a:sx n="196" d="100"/>
          <a:sy n="196" d="100"/>
        </p:scale>
        <p:origin x="176" y="6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8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8" d="100"/>
        <a:sy n="16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3A23A3-685C-EA45-B9DE-D53EA3DB2966}" type="datetime9">
              <a:rPr lang="en-US" smtClean="0"/>
              <a:t>10/10/19 8:06:50 PM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67AB5A-FA44-4D44-A90E-933976674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48177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1A0A12-C822-AB42-B29C-B7E5ED419DD3}" type="datetime9">
              <a:rPr lang="en-US" smtClean="0"/>
              <a:t>10/10/19 8:06:49 PM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B6C144-7360-6842-8B60-479B7187C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222067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381A0A12-C822-AB42-B29C-B7E5ED419DD3}" type="datetime9">
              <a:rPr lang="en-US" smtClean="0"/>
              <a:t>10/10/19 8:06:49 PM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BB6C144-7360-6842-8B60-479B7187CAA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3082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NCO reads </a:t>
            </a:r>
            <a:r>
              <a:rPr lang="en-US" dirty="0" err="1"/>
              <a:t>netCDFs</a:t>
            </a:r>
            <a:r>
              <a:rPr lang="en-US" dirty="0"/>
              <a:t> for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381A0A12-C822-AB42-B29C-B7E5ED419DD3}" type="datetime9">
              <a:rPr lang="en-US" smtClean="0"/>
              <a:t>10/10/19 8:06:49 PM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BB6C144-7360-6842-8B60-479B7187CAAB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6552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381A0A12-C822-AB42-B29C-B7E5ED419DD3}" type="datetime9">
              <a:rPr lang="en-US" smtClean="0"/>
              <a:t>10/10/19 8:06:49 PM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BB6C144-7360-6842-8B60-479B7187CAAB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658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2977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5056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8615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81A0A12-C822-AB42-B29C-B7E5ED419DD3}" type="datetime9">
              <a:rPr lang="en-US" smtClean="0"/>
              <a:t>10/10/19 8:06:49 PM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B6C144-7360-6842-8B60-479B7187CAA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584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9741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7698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81A0A12-C822-AB42-B29C-B7E5ED419DD3}" type="datetime9">
              <a:rPr lang="en-US" smtClean="0"/>
              <a:t>10/10/19 8:06:50 PM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B6C144-7360-6842-8B60-479B7187CAA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3027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78854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46475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81A0A12-C822-AB42-B29C-B7E5ED419DD3}" type="datetime9">
              <a:rPr lang="en-US" smtClean="0"/>
              <a:t>10/10/19 8:06:50 PM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B6C144-7360-6842-8B60-479B7187CAAB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1261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56252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66644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4848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07854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1299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81A0A12-C822-AB42-B29C-B7E5ED419DD3}" type="datetime9">
              <a:rPr lang="en-US" smtClean="0"/>
              <a:t>10/10/19 8:06:49 PM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B6C144-7360-6842-8B60-479B7187CAA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3570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1817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81A0A12-C822-AB42-B29C-B7E5ED419DD3}" type="datetime9">
              <a:rPr lang="en-US" smtClean="0"/>
              <a:t>10/10/19 8:06:50 PM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B6C144-7360-6842-8B60-479B7187CAA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6193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81A0A12-C822-AB42-B29C-B7E5ED419DD3}" type="datetime9">
              <a:rPr lang="en-US" smtClean="0"/>
              <a:t>10/10/19 8:06:50 PM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B6C144-7360-6842-8B60-479B7187CAA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7846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4237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97" y="2130624"/>
            <a:ext cx="7772213" cy="14698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787" y="3886200"/>
            <a:ext cx="6400426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150922" indent="0" algn="ctr">
              <a:buNone/>
              <a:defRPr/>
            </a:lvl2pPr>
            <a:lvl3pPr marL="301843" indent="0" algn="ctr">
              <a:buNone/>
              <a:defRPr/>
            </a:lvl3pPr>
            <a:lvl4pPr marL="452765" indent="0" algn="ctr">
              <a:buNone/>
              <a:defRPr/>
            </a:lvl4pPr>
            <a:lvl5pPr marL="603687" indent="0" algn="ctr">
              <a:buNone/>
              <a:defRPr/>
            </a:lvl5pPr>
            <a:lvl6pPr marL="754609" indent="0" algn="ctr">
              <a:buNone/>
              <a:defRPr/>
            </a:lvl6pPr>
            <a:lvl7pPr marL="905530" indent="0" algn="ctr">
              <a:buNone/>
              <a:defRPr/>
            </a:lvl7pPr>
            <a:lvl8pPr marL="1056452" indent="0" algn="ctr">
              <a:buNone/>
              <a:defRPr/>
            </a:lvl8pPr>
            <a:lvl9pPr marL="1207374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D14507-8B68-C64E-A7B2-4BF27D276B54}" type="datetime9">
              <a:rPr lang="en-US" smtClean="0"/>
              <a:t>10/10/19 8:06:49 PM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SPDF  to GOLD SWT – Boston, April 2015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9C33C9-172C-EB4C-98D5-0E26F1E23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229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xmlns:p14="http://schemas.microsoft.com/office/powerpoint/2010/main" spd="med" advClick="0" advTm="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8E2D4E-2D9C-5444-AC97-A4BD766C4FD1}" type="datetime9">
              <a:rPr lang="en-US" smtClean="0"/>
              <a:t>10/10/19 8:06:49 PM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SPDF - Fall 2011 AGU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9C33C9-172C-EB4C-98D5-0E26F1E23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349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xmlns:p14="http://schemas.microsoft.com/office/powerpoint/2010/main" spd="med" advClick="0" advTm="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287" y="609600"/>
            <a:ext cx="194282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93" y="609600"/>
            <a:ext cx="578457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D21F2D-8ECC-294E-9329-80572E6360C2}" type="datetime9">
              <a:rPr lang="en-US" smtClean="0"/>
              <a:t>10/10/19 8:06:49 PM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SPDF - Fall 2011 AGU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9C33C9-172C-EB4C-98D5-0E26F1E23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57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xmlns:p14="http://schemas.microsoft.com/office/powerpoint/2010/main" spd="med" advClick="0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193" y="376844"/>
            <a:ext cx="8728363" cy="828502"/>
          </a:xfrm>
          <a:solidFill>
            <a:srgbClr val="800000"/>
          </a:solidFill>
        </p:spPr>
        <p:txBody>
          <a:bodyPr/>
          <a:lstStyle>
            <a:lvl1pPr>
              <a:defRPr sz="4000" b="1" i="0" baseline="0">
                <a:solidFill>
                  <a:srgbClr val="FFFF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193" y="1371601"/>
            <a:ext cx="8728363" cy="5328458"/>
          </a:xfrm>
        </p:spPr>
        <p:txBody>
          <a:bodyPr/>
          <a:lstStyle>
            <a:lvl1pPr marL="173038" indent="-173038">
              <a:tabLst/>
              <a:defRPr sz="2400" baseline="0">
                <a:latin typeface="+mj-lt"/>
              </a:defRPr>
            </a:lvl1pPr>
            <a:lvl2pPr marL="406400" indent="-233363">
              <a:tabLst/>
              <a:defRPr sz="2000" baseline="0"/>
            </a:lvl2pPr>
            <a:lvl3pPr marL="630238" indent="-223838">
              <a:tabLst/>
              <a:defRPr sz="1800" baseline="0"/>
            </a:lvl3pPr>
            <a:lvl4pPr marL="862013" indent="-231775">
              <a:tabLst/>
              <a:defRPr sz="1800" baseline="0"/>
            </a:lvl4pPr>
            <a:lvl5pPr marL="1085850" indent="-223838">
              <a:tabLst/>
              <a:defRPr sz="1800" baseline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63921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xmlns:p14="http://schemas.microsoft.com/office/powerpoint/2010/main" spd="med" advClick="0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6" y="4407100"/>
            <a:ext cx="7772213" cy="1362074"/>
          </a:xfrm>
        </p:spPr>
        <p:txBody>
          <a:bodyPr anchor="t"/>
          <a:lstStyle>
            <a:lvl1pPr algn="l">
              <a:defRPr sz="1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6" y="2906912"/>
            <a:ext cx="7772213" cy="1500188"/>
          </a:xfrm>
        </p:spPr>
        <p:txBody>
          <a:bodyPr anchor="b"/>
          <a:lstStyle>
            <a:lvl1pPr marL="0" indent="0">
              <a:buNone/>
              <a:defRPr sz="700"/>
            </a:lvl1pPr>
            <a:lvl2pPr marL="150922" indent="0">
              <a:buNone/>
              <a:defRPr sz="600"/>
            </a:lvl2pPr>
            <a:lvl3pPr marL="301843" indent="0">
              <a:buNone/>
              <a:defRPr sz="500"/>
            </a:lvl3pPr>
            <a:lvl4pPr marL="452765" indent="0">
              <a:buNone/>
              <a:defRPr sz="500"/>
            </a:lvl4pPr>
            <a:lvl5pPr marL="603687" indent="0">
              <a:buNone/>
              <a:defRPr sz="500"/>
            </a:lvl5pPr>
            <a:lvl6pPr marL="754609" indent="0">
              <a:buNone/>
              <a:defRPr sz="500"/>
            </a:lvl6pPr>
            <a:lvl7pPr marL="905530" indent="0">
              <a:buNone/>
              <a:defRPr sz="500"/>
            </a:lvl7pPr>
            <a:lvl8pPr marL="1056452" indent="0">
              <a:buNone/>
              <a:defRPr sz="500"/>
            </a:lvl8pPr>
            <a:lvl9pPr marL="1207374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C294F0-83D5-0344-8512-673434224839}" type="datetime9">
              <a:rPr lang="en-US" smtClean="0"/>
              <a:t>10/10/19 8:06:49 PM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SPDF - Fall 2011 AGU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9C33C9-172C-EB4C-98D5-0E26F1E23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61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xmlns:p14="http://schemas.microsoft.com/office/powerpoint/2010/main" spd="med" advClick="0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96" y="1981200"/>
            <a:ext cx="3863695" cy="4114800"/>
          </a:xfrm>
        </p:spPr>
        <p:txBody>
          <a:bodyPr/>
          <a:lstStyle>
            <a:lvl1pPr>
              <a:defRPr sz="900"/>
            </a:lvl1pPr>
            <a:lvl2pPr>
              <a:defRPr sz="800"/>
            </a:lvl2pPr>
            <a:lvl3pPr>
              <a:defRPr sz="700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4412" y="1981200"/>
            <a:ext cx="3863695" cy="4114800"/>
          </a:xfrm>
        </p:spPr>
        <p:txBody>
          <a:bodyPr/>
          <a:lstStyle>
            <a:lvl1pPr>
              <a:defRPr sz="900"/>
            </a:lvl1pPr>
            <a:lvl2pPr>
              <a:defRPr sz="800"/>
            </a:lvl2pPr>
            <a:lvl3pPr>
              <a:defRPr sz="700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D93912-8121-AA4D-A293-17656A004273}" type="datetime9">
              <a:rPr lang="en-US" smtClean="0"/>
              <a:t>10/10/19 8:06:49 PM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SPDF - Fall 2011 AGU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9C33C9-172C-EB4C-98D5-0E26F1E23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710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xmlns:p14="http://schemas.microsoft.com/office/powerpoint/2010/main" spd="med" advClick="0"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10" y="274439"/>
            <a:ext cx="822978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10" y="1535311"/>
            <a:ext cx="4040187" cy="639367"/>
          </a:xfrm>
        </p:spPr>
        <p:txBody>
          <a:bodyPr anchor="b"/>
          <a:lstStyle>
            <a:lvl1pPr marL="0" indent="0">
              <a:buNone/>
              <a:defRPr sz="800" b="1"/>
            </a:lvl1pPr>
            <a:lvl2pPr marL="150922" indent="0">
              <a:buNone/>
              <a:defRPr sz="700" b="1"/>
            </a:lvl2pPr>
            <a:lvl3pPr marL="301843" indent="0">
              <a:buNone/>
              <a:defRPr sz="600" b="1"/>
            </a:lvl3pPr>
            <a:lvl4pPr marL="452765" indent="0">
              <a:buNone/>
              <a:defRPr sz="500" b="1"/>
            </a:lvl4pPr>
            <a:lvl5pPr marL="603687" indent="0">
              <a:buNone/>
              <a:defRPr sz="500" b="1"/>
            </a:lvl5pPr>
            <a:lvl6pPr marL="754609" indent="0">
              <a:buNone/>
              <a:defRPr sz="500" b="1"/>
            </a:lvl6pPr>
            <a:lvl7pPr marL="905530" indent="0">
              <a:buNone/>
              <a:defRPr sz="500" b="1"/>
            </a:lvl7pPr>
            <a:lvl8pPr marL="1056452" indent="0">
              <a:buNone/>
              <a:defRPr sz="500" b="1"/>
            </a:lvl8pPr>
            <a:lvl9pPr marL="1207374" indent="0">
              <a:buNone/>
              <a:defRPr sz="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110" y="2174678"/>
            <a:ext cx="4040187" cy="3951684"/>
          </a:xfrm>
        </p:spPr>
        <p:txBody>
          <a:bodyPr/>
          <a:lstStyle>
            <a:lvl1pPr>
              <a:defRPr sz="800"/>
            </a:lvl1pPr>
            <a:lvl2pPr>
              <a:defRPr sz="700"/>
            </a:lvl2pPr>
            <a:lvl3pPr>
              <a:defRPr sz="600"/>
            </a:lvl3pPr>
            <a:lvl4pPr>
              <a:defRPr sz="500"/>
            </a:lvl4pPr>
            <a:lvl5pPr>
              <a:defRPr sz="500"/>
            </a:lvl5pPr>
            <a:lvl6pPr>
              <a:defRPr sz="500"/>
            </a:lvl6pPr>
            <a:lvl7pPr>
              <a:defRPr sz="500"/>
            </a:lvl7pPr>
            <a:lvl8pPr>
              <a:defRPr sz="500"/>
            </a:lvl8pPr>
            <a:lvl9pPr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841" y="1535311"/>
            <a:ext cx="4042055" cy="639367"/>
          </a:xfrm>
        </p:spPr>
        <p:txBody>
          <a:bodyPr anchor="b"/>
          <a:lstStyle>
            <a:lvl1pPr marL="0" indent="0">
              <a:buNone/>
              <a:defRPr sz="800" b="1"/>
            </a:lvl1pPr>
            <a:lvl2pPr marL="150922" indent="0">
              <a:buNone/>
              <a:defRPr sz="700" b="1"/>
            </a:lvl2pPr>
            <a:lvl3pPr marL="301843" indent="0">
              <a:buNone/>
              <a:defRPr sz="600" b="1"/>
            </a:lvl3pPr>
            <a:lvl4pPr marL="452765" indent="0">
              <a:buNone/>
              <a:defRPr sz="500" b="1"/>
            </a:lvl4pPr>
            <a:lvl5pPr marL="603687" indent="0">
              <a:buNone/>
              <a:defRPr sz="500" b="1"/>
            </a:lvl5pPr>
            <a:lvl6pPr marL="754609" indent="0">
              <a:buNone/>
              <a:defRPr sz="500" b="1"/>
            </a:lvl6pPr>
            <a:lvl7pPr marL="905530" indent="0">
              <a:buNone/>
              <a:defRPr sz="500" b="1"/>
            </a:lvl7pPr>
            <a:lvl8pPr marL="1056452" indent="0">
              <a:buNone/>
              <a:defRPr sz="500" b="1"/>
            </a:lvl8pPr>
            <a:lvl9pPr marL="1207374" indent="0">
              <a:buNone/>
              <a:defRPr sz="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841" y="2174678"/>
            <a:ext cx="4042055" cy="3951684"/>
          </a:xfrm>
        </p:spPr>
        <p:txBody>
          <a:bodyPr/>
          <a:lstStyle>
            <a:lvl1pPr>
              <a:defRPr sz="800"/>
            </a:lvl1pPr>
            <a:lvl2pPr>
              <a:defRPr sz="700"/>
            </a:lvl2pPr>
            <a:lvl3pPr>
              <a:defRPr sz="600"/>
            </a:lvl3pPr>
            <a:lvl4pPr>
              <a:defRPr sz="500"/>
            </a:lvl4pPr>
            <a:lvl5pPr>
              <a:defRPr sz="500"/>
            </a:lvl5pPr>
            <a:lvl6pPr>
              <a:defRPr sz="500"/>
            </a:lvl6pPr>
            <a:lvl7pPr>
              <a:defRPr sz="500"/>
            </a:lvl7pPr>
            <a:lvl8pPr>
              <a:defRPr sz="500"/>
            </a:lvl8pPr>
            <a:lvl9pPr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7FB33B-F340-2F47-93EE-AA1712A9355C}" type="datetime9">
              <a:rPr lang="en-US" smtClean="0"/>
              <a:t>10/10/19 8:06:49 PM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SPDF - Fall 2011 AGU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9C33C9-172C-EB4C-98D5-0E26F1E23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546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xmlns:p14="http://schemas.microsoft.com/office/powerpoint/2010/main" spd="med" advClick="0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650FAF-AEF8-4847-94BD-C33BADC16890}" type="datetime9">
              <a:rPr lang="en-US" smtClean="0"/>
              <a:t>10/10/19 8:06:49 PM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SPDF - Fall 2011 AGU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9C33C9-172C-EB4C-98D5-0E26F1E23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296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xmlns:p14="http://schemas.microsoft.com/office/powerpoint/2010/main" spd="med" advClick="0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2041" y="6591301"/>
            <a:ext cx="1297406" cy="266699"/>
          </a:xfrm>
          <a:ln/>
        </p:spPr>
        <p:txBody>
          <a:bodyPr/>
          <a:lstStyle>
            <a:lvl1pPr>
              <a:defRPr/>
            </a:lvl1pPr>
          </a:lstStyle>
          <a:p>
            <a:fld id="{71DB4D6C-D472-A641-BE80-9AA5801C363F}" type="datetime9">
              <a:rPr lang="en-US" smtClean="0"/>
              <a:t>10/10/19 8:06:49 PM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SPDF – AIM SWT, 2018 June 7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9C33C9-172C-EB4C-98D5-0E26F1E23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279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xmlns:p14="http://schemas.microsoft.com/office/powerpoint/2010/main" spd="med" advClick="0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07" y="273250"/>
            <a:ext cx="3008312" cy="1162051"/>
          </a:xfrm>
        </p:spPr>
        <p:txBody>
          <a:bodyPr anchor="b"/>
          <a:lstStyle>
            <a:lvl1pPr algn="l">
              <a:defRPr sz="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144" y="273248"/>
            <a:ext cx="5111750" cy="5853113"/>
          </a:xfrm>
        </p:spPr>
        <p:txBody>
          <a:bodyPr/>
          <a:lstStyle>
            <a:lvl1pPr>
              <a:defRPr sz="1100"/>
            </a:lvl1pPr>
            <a:lvl2pPr>
              <a:defRPr sz="9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07" y="1435300"/>
            <a:ext cx="3008312" cy="4691063"/>
          </a:xfrm>
        </p:spPr>
        <p:txBody>
          <a:bodyPr/>
          <a:lstStyle>
            <a:lvl1pPr marL="0" indent="0">
              <a:buNone/>
              <a:defRPr sz="500"/>
            </a:lvl1pPr>
            <a:lvl2pPr marL="150922" indent="0">
              <a:buNone/>
              <a:defRPr sz="400"/>
            </a:lvl2pPr>
            <a:lvl3pPr marL="301843" indent="0">
              <a:buNone/>
              <a:defRPr sz="300"/>
            </a:lvl3pPr>
            <a:lvl4pPr marL="452765" indent="0">
              <a:buNone/>
              <a:defRPr sz="300"/>
            </a:lvl4pPr>
            <a:lvl5pPr marL="603687" indent="0">
              <a:buNone/>
              <a:defRPr sz="300"/>
            </a:lvl5pPr>
            <a:lvl6pPr marL="754609" indent="0">
              <a:buNone/>
              <a:defRPr sz="300"/>
            </a:lvl6pPr>
            <a:lvl7pPr marL="905530" indent="0">
              <a:buNone/>
              <a:defRPr sz="300"/>
            </a:lvl7pPr>
            <a:lvl8pPr marL="1056452" indent="0">
              <a:buNone/>
              <a:defRPr sz="300"/>
            </a:lvl8pPr>
            <a:lvl9pPr marL="1207374" indent="0">
              <a:buNone/>
              <a:defRPr sz="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FA885A-E34E-DD42-92B7-087464516F5D}" type="datetime9">
              <a:rPr lang="en-US" smtClean="0"/>
              <a:t>10/10/19 8:06:49 PM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SPDF - Fall 2011 AGU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9C33C9-172C-EB4C-98D5-0E26F1E23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048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xmlns:p14="http://schemas.microsoft.com/office/powerpoint/2010/main" spd="med" advClick="0" advTm="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478" y="4800600"/>
            <a:ext cx="5486213" cy="566738"/>
          </a:xfrm>
        </p:spPr>
        <p:txBody>
          <a:bodyPr anchor="b"/>
          <a:lstStyle>
            <a:lvl1pPr algn="l">
              <a:defRPr sz="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478" y="612577"/>
            <a:ext cx="5486213" cy="4114800"/>
          </a:xfrm>
        </p:spPr>
        <p:txBody>
          <a:bodyPr/>
          <a:lstStyle>
            <a:lvl1pPr marL="0" indent="0">
              <a:buNone/>
              <a:defRPr sz="1100"/>
            </a:lvl1pPr>
            <a:lvl2pPr marL="150922" indent="0">
              <a:buNone/>
              <a:defRPr sz="900"/>
            </a:lvl2pPr>
            <a:lvl3pPr marL="301843" indent="0">
              <a:buNone/>
              <a:defRPr sz="800"/>
            </a:lvl3pPr>
            <a:lvl4pPr marL="452765" indent="0">
              <a:buNone/>
              <a:defRPr sz="700"/>
            </a:lvl4pPr>
            <a:lvl5pPr marL="603687" indent="0">
              <a:buNone/>
              <a:defRPr sz="700"/>
            </a:lvl5pPr>
            <a:lvl6pPr marL="754609" indent="0">
              <a:buNone/>
              <a:defRPr sz="700"/>
            </a:lvl6pPr>
            <a:lvl7pPr marL="905530" indent="0">
              <a:buNone/>
              <a:defRPr sz="700"/>
            </a:lvl7pPr>
            <a:lvl8pPr marL="1056452" indent="0">
              <a:buNone/>
              <a:defRPr sz="700"/>
            </a:lvl8pPr>
            <a:lvl9pPr marL="1207374" indent="0">
              <a:buNone/>
              <a:defRPr sz="7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478" y="5367339"/>
            <a:ext cx="5486213" cy="804863"/>
          </a:xfrm>
        </p:spPr>
        <p:txBody>
          <a:bodyPr/>
          <a:lstStyle>
            <a:lvl1pPr marL="0" indent="0">
              <a:buNone/>
              <a:defRPr sz="500"/>
            </a:lvl1pPr>
            <a:lvl2pPr marL="150922" indent="0">
              <a:buNone/>
              <a:defRPr sz="400"/>
            </a:lvl2pPr>
            <a:lvl3pPr marL="301843" indent="0">
              <a:buNone/>
              <a:defRPr sz="300"/>
            </a:lvl3pPr>
            <a:lvl4pPr marL="452765" indent="0">
              <a:buNone/>
              <a:defRPr sz="300"/>
            </a:lvl4pPr>
            <a:lvl5pPr marL="603687" indent="0">
              <a:buNone/>
              <a:defRPr sz="300"/>
            </a:lvl5pPr>
            <a:lvl6pPr marL="754609" indent="0">
              <a:buNone/>
              <a:defRPr sz="300"/>
            </a:lvl6pPr>
            <a:lvl7pPr marL="905530" indent="0">
              <a:buNone/>
              <a:defRPr sz="300"/>
            </a:lvl7pPr>
            <a:lvl8pPr marL="1056452" indent="0">
              <a:buNone/>
              <a:defRPr sz="300"/>
            </a:lvl8pPr>
            <a:lvl9pPr marL="1207374" indent="0">
              <a:buNone/>
              <a:defRPr sz="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9D0052-DDA2-C544-BCD5-E675693064E6}" type="datetime9">
              <a:rPr lang="en-US" smtClean="0"/>
              <a:t>10/10/19 8:06:49 PM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SPDF - Fall 2011 AGU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9C33C9-172C-EB4C-98D5-0E26F1E23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34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xmlns:p14="http://schemas.microsoft.com/office/powerpoint/2010/main" spd="med" advClick="0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996" y="609600"/>
            <a:ext cx="7772015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7248" tIns="58624" rIns="117248" bIns="5862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996" y="1981200"/>
            <a:ext cx="7772015" cy="4114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7248" tIns="58624" rIns="117248" bIns="586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041" y="6591301"/>
            <a:ext cx="1110959" cy="266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7248" tIns="58624" rIns="117248" bIns="58624" numCol="1" anchor="t" anchorCtr="0" compatLnSpc="1">
            <a:prstTxWarp prst="textNoShape">
              <a:avLst/>
            </a:prstTxWarp>
          </a:bodyPr>
          <a:lstStyle>
            <a:lvl1pPr>
              <a:defRPr sz="800">
                <a:ea typeface="ＭＳ Ｐゴシック" charset="-128"/>
                <a:cs typeface="ＭＳ Ｐゴシック" charset="-128"/>
              </a:defRPr>
            </a:lvl1pPr>
          </a:lstStyle>
          <a:p>
            <a:fld id="{BA0D317B-476A-A748-9560-B00619FBF7F0}" type="datetime9">
              <a:rPr lang="en-US" smtClean="0"/>
              <a:pPr/>
              <a:t>10/10/19 8:06:49 PM</a:t>
            </a:fld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92311" y="6592904"/>
            <a:ext cx="2895985" cy="249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7248" tIns="58624" rIns="117248" bIns="58624" numCol="1" anchor="t" anchorCtr="0" compatLnSpc="1">
            <a:prstTxWarp prst="textNoShape">
              <a:avLst/>
            </a:prstTxWarp>
          </a:bodyPr>
          <a:lstStyle>
            <a:lvl1pPr algn="ctr">
              <a:defRPr sz="800">
                <a:ea typeface="ＭＳ Ｐゴシック" charset="-128"/>
                <a:cs typeface="ＭＳ Ｐゴシック" charset="-128"/>
              </a:defRPr>
            </a:lvl1pPr>
          </a:lstStyle>
          <a:p>
            <a:r>
              <a:rPr lang="en-US" dirty="0"/>
              <a:t>SPDF at GOLD SWT, </a:t>
            </a:r>
            <a:r>
              <a:rPr lang="en-US" dirty="0" err="1"/>
              <a:t>Bsoton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792" y="6592904"/>
            <a:ext cx="406208" cy="249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7248" tIns="58624" rIns="117248" bIns="58624" numCol="1" anchor="t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fld id="{FB9C33C9-172C-EB4C-98D5-0E26F1E23F6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xmlns:p14="http://schemas.microsoft.com/office/powerpoint/2010/main" spd="med" advClick="0" advTm="5000">
        <p:fade/>
      </p:transition>
    </mc:Fallback>
  </mc:AlternateContent>
  <p:hf hdr="0"/>
  <p:txStyles>
    <p:titleStyle>
      <a:lvl1pPr algn="ctr" defTabSz="1172788" rtl="0" eaLnBrk="1" fontAlgn="base" hangingPunct="1">
        <a:spcBef>
          <a:spcPct val="0"/>
        </a:spcBef>
        <a:spcAft>
          <a:spcPct val="0"/>
        </a:spcAft>
        <a:defRPr sz="56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172788" rtl="0" eaLnBrk="1" fontAlgn="base" hangingPunct="1">
        <a:spcBef>
          <a:spcPct val="0"/>
        </a:spcBef>
        <a:spcAft>
          <a:spcPct val="0"/>
        </a:spcAft>
        <a:defRPr sz="5600">
          <a:solidFill>
            <a:schemeClr val="tx2"/>
          </a:solidFill>
          <a:latin typeface="Arial" pitchFamily="-110" charset="0"/>
          <a:ea typeface="ＭＳ Ｐゴシック" pitchFamily="-110" charset="-128"/>
          <a:cs typeface="ＭＳ Ｐゴシック" pitchFamily="-110" charset="-128"/>
        </a:defRPr>
      </a:lvl2pPr>
      <a:lvl3pPr algn="ctr" defTabSz="1172788" rtl="0" eaLnBrk="1" fontAlgn="base" hangingPunct="1">
        <a:spcBef>
          <a:spcPct val="0"/>
        </a:spcBef>
        <a:spcAft>
          <a:spcPct val="0"/>
        </a:spcAft>
        <a:defRPr sz="5600">
          <a:solidFill>
            <a:schemeClr val="tx2"/>
          </a:solidFill>
          <a:latin typeface="Arial" pitchFamily="-110" charset="0"/>
          <a:ea typeface="ＭＳ Ｐゴシック" pitchFamily="-110" charset="-128"/>
          <a:cs typeface="ＭＳ Ｐゴシック" pitchFamily="-110" charset="-128"/>
        </a:defRPr>
      </a:lvl3pPr>
      <a:lvl4pPr algn="ctr" defTabSz="1172788" rtl="0" eaLnBrk="1" fontAlgn="base" hangingPunct="1">
        <a:spcBef>
          <a:spcPct val="0"/>
        </a:spcBef>
        <a:spcAft>
          <a:spcPct val="0"/>
        </a:spcAft>
        <a:defRPr sz="5600">
          <a:solidFill>
            <a:schemeClr val="tx2"/>
          </a:solidFill>
          <a:latin typeface="Arial" pitchFamily="-110" charset="0"/>
          <a:ea typeface="ＭＳ Ｐゴシック" pitchFamily="-110" charset="-128"/>
          <a:cs typeface="ＭＳ Ｐゴシック" pitchFamily="-110" charset="-128"/>
        </a:defRPr>
      </a:lvl4pPr>
      <a:lvl5pPr algn="ctr" defTabSz="1172788" rtl="0" eaLnBrk="1" fontAlgn="base" hangingPunct="1">
        <a:spcBef>
          <a:spcPct val="0"/>
        </a:spcBef>
        <a:spcAft>
          <a:spcPct val="0"/>
        </a:spcAft>
        <a:defRPr sz="5600">
          <a:solidFill>
            <a:schemeClr val="tx2"/>
          </a:solidFill>
          <a:latin typeface="Arial" pitchFamily="-110" charset="0"/>
          <a:ea typeface="ＭＳ Ｐゴシック" pitchFamily="-110" charset="-128"/>
          <a:cs typeface="ＭＳ Ｐゴシック" pitchFamily="-110" charset="-128"/>
        </a:defRPr>
      </a:lvl5pPr>
      <a:lvl6pPr marL="150922" algn="ctr" defTabSz="1172788" rtl="0" eaLnBrk="1" fontAlgn="base" hangingPunct="1">
        <a:spcBef>
          <a:spcPct val="0"/>
        </a:spcBef>
        <a:spcAft>
          <a:spcPct val="0"/>
        </a:spcAft>
        <a:defRPr sz="5600">
          <a:solidFill>
            <a:schemeClr val="tx2"/>
          </a:solidFill>
          <a:latin typeface="Arial" pitchFamily="-110" charset="0"/>
          <a:ea typeface="ＭＳ Ｐゴシック" pitchFamily="-110" charset="-128"/>
          <a:cs typeface="ＭＳ Ｐゴシック" pitchFamily="-110" charset="-128"/>
        </a:defRPr>
      </a:lvl6pPr>
      <a:lvl7pPr marL="301843" algn="ctr" defTabSz="1172788" rtl="0" eaLnBrk="1" fontAlgn="base" hangingPunct="1">
        <a:spcBef>
          <a:spcPct val="0"/>
        </a:spcBef>
        <a:spcAft>
          <a:spcPct val="0"/>
        </a:spcAft>
        <a:defRPr sz="5600">
          <a:solidFill>
            <a:schemeClr val="tx2"/>
          </a:solidFill>
          <a:latin typeface="Arial" pitchFamily="-110" charset="0"/>
          <a:ea typeface="ＭＳ Ｐゴシック" pitchFamily="-110" charset="-128"/>
          <a:cs typeface="ＭＳ Ｐゴシック" pitchFamily="-110" charset="-128"/>
        </a:defRPr>
      </a:lvl7pPr>
      <a:lvl8pPr marL="452765" algn="ctr" defTabSz="1172788" rtl="0" eaLnBrk="1" fontAlgn="base" hangingPunct="1">
        <a:spcBef>
          <a:spcPct val="0"/>
        </a:spcBef>
        <a:spcAft>
          <a:spcPct val="0"/>
        </a:spcAft>
        <a:defRPr sz="5600">
          <a:solidFill>
            <a:schemeClr val="tx2"/>
          </a:solidFill>
          <a:latin typeface="Arial" pitchFamily="-110" charset="0"/>
          <a:ea typeface="ＭＳ Ｐゴシック" pitchFamily="-110" charset="-128"/>
          <a:cs typeface="ＭＳ Ｐゴシック" pitchFamily="-110" charset="-128"/>
        </a:defRPr>
      </a:lvl8pPr>
      <a:lvl9pPr marL="603687" algn="ctr" defTabSz="1172788" rtl="0" eaLnBrk="1" fontAlgn="base" hangingPunct="1">
        <a:spcBef>
          <a:spcPct val="0"/>
        </a:spcBef>
        <a:spcAft>
          <a:spcPct val="0"/>
        </a:spcAft>
        <a:defRPr sz="5600">
          <a:solidFill>
            <a:schemeClr val="tx2"/>
          </a:solidFill>
          <a:latin typeface="Arial" pitchFamily="-110" charset="0"/>
          <a:ea typeface="ＭＳ Ｐゴシック" pitchFamily="-110" charset="-128"/>
          <a:cs typeface="ＭＳ Ｐゴシック" pitchFamily="-110" charset="-128"/>
        </a:defRPr>
      </a:lvl9pPr>
    </p:titleStyle>
    <p:bodyStyle>
      <a:lvl1pPr marL="439664" indent="-439664" algn="l" defTabSz="1172788" rtl="0" eaLnBrk="1" fontAlgn="base" hangingPunct="1">
        <a:spcBef>
          <a:spcPct val="20000"/>
        </a:spcBef>
        <a:spcAft>
          <a:spcPct val="0"/>
        </a:spcAft>
        <a:buChar char="•"/>
        <a:defRPr sz="4100">
          <a:solidFill>
            <a:schemeClr val="tx1"/>
          </a:solidFill>
          <a:latin typeface="+mn-lt"/>
          <a:ea typeface="+mn-ea"/>
          <a:cs typeface="+mn-cs"/>
        </a:defRPr>
      </a:lvl1pPr>
      <a:lvl2pPr marL="952693" indent="-366300" algn="l" defTabSz="1172788" rtl="0" eaLnBrk="1" fontAlgn="base" hangingPunct="1">
        <a:spcBef>
          <a:spcPct val="20000"/>
        </a:spcBef>
        <a:spcAft>
          <a:spcPct val="0"/>
        </a:spcAft>
        <a:buChar char="–"/>
        <a:defRPr sz="3600">
          <a:solidFill>
            <a:schemeClr val="tx1"/>
          </a:solidFill>
          <a:latin typeface="+mn-lt"/>
          <a:ea typeface="+mn-ea"/>
        </a:defRPr>
      </a:lvl2pPr>
      <a:lvl3pPr marL="1465723" indent="-292935" algn="l" defTabSz="1172788" rtl="0" eaLnBrk="1" fontAlgn="base" hangingPunct="1">
        <a:spcBef>
          <a:spcPct val="20000"/>
        </a:spcBef>
        <a:spcAft>
          <a:spcPct val="0"/>
        </a:spcAft>
        <a:buChar char="•"/>
        <a:defRPr sz="3100">
          <a:solidFill>
            <a:schemeClr val="tx1"/>
          </a:solidFill>
          <a:latin typeface="+mn-lt"/>
          <a:ea typeface="+mn-ea"/>
        </a:defRPr>
      </a:lvl3pPr>
      <a:lvl4pPr marL="2052640" indent="-293983" algn="l" defTabSz="1172788" rtl="0" eaLnBrk="1" fontAlgn="base" hangingPunct="1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  <a:ea typeface="+mn-ea"/>
        </a:defRPr>
      </a:lvl4pPr>
      <a:lvl5pPr marL="2637986" indent="-292411" algn="l" defTabSz="1172788" rtl="0" eaLnBrk="1" fontAlgn="base" hangingPunct="1">
        <a:spcBef>
          <a:spcPct val="20000"/>
        </a:spcBef>
        <a:spcAft>
          <a:spcPct val="0"/>
        </a:spcAft>
        <a:buChar char="»"/>
        <a:defRPr sz="2500">
          <a:solidFill>
            <a:schemeClr val="tx1"/>
          </a:solidFill>
          <a:latin typeface="+mn-lt"/>
          <a:ea typeface="+mn-ea"/>
        </a:defRPr>
      </a:lvl5pPr>
      <a:lvl6pPr marL="2788908" indent="-292411" algn="l" defTabSz="1172788" rtl="0" eaLnBrk="1" fontAlgn="base" hangingPunct="1">
        <a:spcBef>
          <a:spcPct val="20000"/>
        </a:spcBef>
        <a:spcAft>
          <a:spcPct val="0"/>
        </a:spcAft>
        <a:buChar char="»"/>
        <a:defRPr sz="2500">
          <a:solidFill>
            <a:schemeClr val="tx1"/>
          </a:solidFill>
          <a:latin typeface="+mn-lt"/>
          <a:ea typeface="+mn-ea"/>
        </a:defRPr>
      </a:lvl6pPr>
      <a:lvl7pPr marL="2939829" indent="-292411" algn="l" defTabSz="1172788" rtl="0" eaLnBrk="1" fontAlgn="base" hangingPunct="1">
        <a:spcBef>
          <a:spcPct val="20000"/>
        </a:spcBef>
        <a:spcAft>
          <a:spcPct val="0"/>
        </a:spcAft>
        <a:buChar char="»"/>
        <a:defRPr sz="2500">
          <a:solidFill>
            <a:schemeClr val="tx1"/>
          </a:solidFill>
          <a:latin typeface="+mn-lt"/>
          <a:ea typeface="+mn-ea"/>
        </a:defRPr>
      </a:lvl7pPr>
      <a:lvl8pPr marL="3090751" indent="-292411" algn="l" defTabSz="1172788" rtl="0" eaLnBrk="1" fontAlgn="base" hangingPunct="1">
        <a:spcBef>
          <a:spcPct val="20000"/>
        </a:spcBef>
        <a:spcAft>
          <a:spcPct val="0"/>
        </a:spcAft>
        <a:buChar char="»"/>
        <a:defRPr sz="2500">
          <a:solidFill>
            <a:schemeClr val="tx1"/>
          </a:solidFill>
          <a:latin typeface="+mn-lt"/>
          <a:ea typeface="+mn-ea"/>
        </a:defRPr>
      </a:lvl8pPr>
      <a:lvl9pPr marL="3241673" indent="-292411" algn="l" defTabSz="1172788" rtl="0" eaLnBrk="1" fontAlgn="base" hangingPunct="1">
        <a:spcBef>
          <a:spcPct val="20000"/>
        </a:spcBef>
        <a:spcAft>
          <a:spcPct val="0"/>
        </a:spcAft>
        <a:buChar char="»"/>
        <a:defRPr sz="2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150922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1pPr>
      <a:lvl2pPr marL="150922" algn="l" defTabSz="150922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2pPr>
      <a:lvl3pPr marL="301843" algn="l" defTabSz="150922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52765" algn="l" defTabSz="150922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4pPr>
      <a:lvl5pPr marL="603687" algn="l" defTabSz="150922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5pPr>
      <a:lvl6pPr marL="754609" algn="l" defTabSz="150922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6pPr>
      <a:lvl7pPr marL="905530" algn="l" defTabSz="150922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7pPr>
      <a:lvl8pPr marL="1056452" algn="l" defTabSz="150922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8pPr>
      <a:lvl9pPr marL="1207374" algn="l" defTabSz="150922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nidata.ucar.edu/software/udunits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utoplot.org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nidata.ucar.edu/software/udunits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31800" y="517266"/>
            <a:ext cx="8445500" cy="1921133"/>
          </a:xfrm>
          <a:solidFill>
            <a:srgbClr val="800000"/>
          </a:solidFill>
        </p:spPr>
        <p:txBody>
          <a:bodyPr/>
          <a:lstStyle/>
          <a:p>
            <a:r>
              <a:rPr lang="en-US" sz="4000" b="1" dirty="0">
                <a:solidFill>
                  <a:srgbClr val="FFFF00"/>
                </a:solidFill>
                <a:ea typeface="ＭＳ Ｐゴシック" charset="0"/>
                <a:cs typeface="ＭＳ Ｐゴシック" charset="0"/>
              </a:rPr>
              <a:t>Data formats standards and metadata</a:t>
            </a:r>
            <a:endParaRPr lang="en-US" sz="4000" b="1" dirty="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787400" y="3162300"/>
            <a:ext cx="7467600" cy="25654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7248" tIns="58624" rIns="117248" bIns="58624" numCol="1" anchor="t" anchorCtr="0" compatLnSpc="1">
            <a:prstTxWarp prst="textNoShape">
              <a:avLst/>
            </a:prstTxWarp>
          </a:bodyPr>
          <a:lstStyle>
            <a:lvl1pPr marL="0" indent="0" algn="ctr" defTabSz="1172788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4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50922" indent="0" algn="ctr" defTabSz="1172788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600">
                <a:solidFill>
                  <a:schemeClr val="tx1"/>
                </a:solidFill>
                <a:latin typeface="+mn-lt"/>
                <a:ea typeface="+mn-ea"/>
              </a:defRPr>
            </a:lvl2pPr>
            <a:lvl3pPr marL="301843" indent="0" algn="ctr" defTabSz="1172788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100">
                <a:solidFill>
                  <a:schemeClr val="tx1"/>
                </a:solidFill>
                <a:latin typeface="+mn-lt"/>
                <a:ea typeface="+mn-ea"/>
              </a:defRPr>
            </a:lvl3pPr>
            <a:lvl4pPr marL="452765" indent="0" algn="ctr" defTabSz="1172788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500">
                <a:solidFill>
                  <a:schemeClr val="tx1"/>
                </a:solidFill>
                <a:latin typeface="+mn-lt"/>
                <a:ea typeface="+mn-ea"/>
              </a:defRPr>
            </a:lvl4pPr>
            <a:lvl5pPr marL="603687" indent="0" algn="ctr" defTabSz="1172788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500">
                <a:solidFill>
                  <a:schemeClr val="tx1"/>
                </a:solidFill>
                <a:latin typeface="+mn-lt"/>
                <a:ea typeface="+mn-ea"/>
              </a:defRPr>
            </a:lvl5pPr>
            <a:lvl6pPr marL="754609" indent="0" algn="ctr" defTabSz="1172788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500">
                <a:solidFill>
                  <a:schemeClr val="tx1"/>
                </a:solidFill>
                <a:latin typeface="+mn-lt"/>
                <a:ea typeface="+mn-ea"/>
              </a:defRPr>
            </a:lvl6pPr>
            <a:lvl7pPr marL="905530" indent="0" algn="ctr" defTabSz="1172788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500">
                <a:solidFill>
                  <a:schemeClr val="tx1"/>
                </a:solidFill>
                <a:latin typeface="+mn-lt"/>
                <a:ea typeface="+mn-ea"/>
              </a:defRPr>
            </a:lvl7pPr>
            <a:lvl8pPr marL="1056452" indent="0" algn="ctr" defTabSz="1172788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500">
                <a:solidFill>
                  <a:schemeClr val="tx1"/>
                </a:solidFill>
                <a:latin typeface="+mn-lt"/>
                <a:ea typeface="+mn-ea"/>
              </a:defRPr>
            </a:lvl8pPr>
            <a:lvl9pPr marL="1207374" indent="0" algn="ctr" defTabSz="1172788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5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Discussion led by Bobby Candey</a:t>
            </a:r>
          </a:p>
          <a:p>
            <a:r>
              <a:rPr lang="en-US" sz="12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</a:p>
          <a:p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Space Physics Data  Facility (SPDF)</a:t>
            </a:r>
            <a:r>
              <a:rPr lang="en-US" sz="2000" dirty="0"/>
              <a:t> &lt;https://</a:t>
            </a:r>
            <a:r>
              <a:rPr lang="en-US" sz="2000" dirty="0" err="1"/>
              <a:t>spdf.gsfc.nasa.gov</a:t>
            </a:r>
            <a:r>
              <a:rPr lang="en-US" sz="2000" dirty="0"/>
              <a:t>&gt;</a:t>
            </a:r>
            <a:endParaRPr lang="en-US" sz="2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Heliophysics Science Division (Code 670)</a:t>
            </a:r>
          </a:p>
          <a:p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NASA Goddard Space Flight Center</a:t>
            </a:r>
          </a:p>
          <a:p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</a:p>
          <a:p>
            <a:r>
              <a:rPr lang="en-US" sz="1800" i="1" dirty="0">
                <a:latin typeface="Arial" charset="0"/>
                <a:ea typeface="ＭＳ Ｐゴシック" charset="0"/>
                <a:cs typeface="ＭＳ Ｐゴシック" charset="0"/>
              </a:rPr>
              <a:t>Third IHDEA meeting 2019 Oct.17</a:t>
            </a:r>
          </a:p>
        </p:txBody>
      </p:sp>
    </p:spTree>
    <p:extLst>
      <p:ext uri="{BB962C8B-B14F-4D97-AF65-F5344CB8AC3E}">
        <p14:creationId xmlns:p14="http://schemas.microsoft.com/office/powerpoint/2010/main" val="253832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xmlns:p14="http://schemas.microsoft.com/office/powerpoint/2010/main" spd="med" advClick="0" advTm="5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10-24 at 1.30.22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526" y="4815262"/>
            <a:ext cx="5816600" cy="1548670"/>
          </a:xfrm>
          <a:prstGeom prst="rect">
            <a:avLst/>
          </a:prstGeom>
        </p:spPr>
      </p:pic>
      <p:pic>
        <p:nvPicPr>
          <p:cNvPr id="5" name="Picture 4" descr="Screen Shot 2016-10-24 at 1.29.55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526" y="1825565"/>
            <a:ext cx="5816600" cy="1293381"/>
          </a:xfrm>
          <a:prstGeom prst="rect">
            <a:avLst/>
          </a:prstGeom>
        </p:spPr>
      </p:pic>
      <p:pic>
        <p:nvPicPr>
          <p:cNvPr id="6" name="Picture 5" descr="Screen Shot 2016-10-24 at 1.29.20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526" y="3289546"/>
            <a:ext cx="6606083" cy="1319782"/>
          </a:xfrm>
          <a:prstGeom prst="rect">
            <a:avLst/>
          </a:prstGeom>
        </p:spPr>
      </p:pic>
      <p:pic>
        <p:nvPicPr>
          <p:cNvPr id="8" name="Picture 7" descr="Screen Shot 2016-10-24 at 1.28.44 P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7526" y="211654"/>
            <a:ext cx="5816600" cy="148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622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xmlns:p14="http://schemas.microsoft.com/office/powerpoint/2010/main" spd="med" advClick="0" advTm="5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4"/>
          <p:cNvSpPr>
            <a:spLocks noGrp="1" noChangeArrowheads="1"/>
          </p:cNvSpPr>
          <p:nvPr>
            <p:ph type="title"/>
          </p:nvPr>
        </p:nvSpPr>
        <p:spPr>
          <a:xfrm>
            <a:off x="723901" y="190500"/>
            <a:ext cx="7874000" cy="1143000"/>
          </a:xfrm>
          <a:solidFill>
            <a:srgbClr val="800000"/>
          </a:solidFill>
        </p:spPr>
        <p:txBody>
          <a:bodyPr/>
          <a:lstStyle/>
          <a:p>
            <a:pPr marL="457200" indent="-457200" eaLnBrk="1" hangingPunct="1"/>
            <a:r>
              <a:rPr lang="en-US" sz="3200" b="1" dirty="0">
                <a:solidFill>
                  <a:srgbClr val="FFFF00"/>
                </a:solidFill>
                <a:ea typeface="ＭＳ Ｐゴシック" charset="0"/>
                <a:cs typeface="ＭＳ Ｐゴシック" charset="0"/>
              </a:rPr>
              <a:t>Creating an ISTP/IACG Skeleton CDF:</a:t>
            </a:r>
            <a:br>
              <a:rPr lang="en-US" sz="3200" b="1" dirty="0">
                <a:solidFill>
                  <a:srgbClr val="FFFF00"/>
                </a:solidFill>
                <a:ea typeface="ＭＳ Ｐゴシック" charset="0"/>
                <a:cs typeface="ＭＳ Ｐゴシック" charset="0"/>
              </a:rPr>
            </a:br>
            <a:r>
              <a:rPr lang="en-US" sz="3200" b="1" dirty="0">
                <a:solidFill>
                  <a:srgbClr val="FFFF00"/>
                </a:solidFill>
                <a:ea typeface="ＭＳ Ｐゴシック" charset="0"/>
                <a:cs typeface="ＭＳ Ｐゴシック" charset="0"/>
              </a:rPr>
              <a:t>Understand the Data to be Loaded</a:t>
            </a:r>
          </a:p>
        </p:txBody>
      </p:sp>
      <p:sp>
        <p:nvSpPr>
          <p:cNvPr id="16386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56445" y="1549400"/>
            <a:ext cx="8384355" cy="5143500"/>
          </a:xfrm>
        </p:spPr>
        <p:txBody>
          <a:bodyPr/>
          <a:lstStyle/>
          <a:p>
            <a:pPr eaLnBrk="1" hangingPunct="1"/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What are the key data quantities </a:t>
            </a:r>
          </a:p>
          <a:p>
            <a:pPr lvl="1" eaLnBrk="1" hangingPunct="1"/>
            <a:r>
              <a:rPr lang="en-US" sz="1600" dirty="0">
                <a:latin typeface="Arial" charset="0"/>
                <a:ea typeface="ＭＳ Ｐゴシック" charset="0"/>
              </a:rPr>
              <a:t>What is their definition/meaning?</a:t>
            </a:r>
          </a:p>
          <a:p>
            <a:pPr lvl="1" eaLnBrk="1" hangingPunct="1"/>
            <a:r>
              <a:rPr lang="en-US" sz="1600" dirty="0">
                <a:latin typeface="Arial" charset="0"/>
                <a:ea typeface="ＭＳ Ｐゴシック" charset="0"/>
              </a:rPr>
              <a:t>How are they going to be named?</a:t>
            </a:r>
          </a:p>
          <a:p>
            <a:pPr lvl="2" eaLnBrk="1" hangingPunct="1"/>
            <a:r>
              <a:rPr lang="en-US" sz="1400" dirty="0">
                <a:latin typeface="Arial" charset="0"/>
                <a:ea typeface="ＭＳ Ｐゴシック" charset="0"/>
              </a:rPr>
              <a:t>N.B.  MMS parameter naming convention:  </a:t>
            </a:r>
            <a:r>
              <a:rPr lang="en-US" sz="1400" dirty="0" err="1">
                <a:latin typeface="Arial" charset="0"/>
                <a:ea typeface="ＭＳ Ｐゴシック" charset="0"/>
              </a:rPr>
              <a:t>scId_instrumentID_paramName</a:t>
            </a:r>
            <a:endParaRPr lang="en-US" sz="1400" dirty="0">
              <a:latin typeface="Arial" charset="0"/>
              <a:ea typeface="ＭＳ Ｐゴシック" charset="0"/>
            </a:endParaRPr>
          </a:p>
          <a:p>
            <a:pPr lvl="4" eaLnBrk="1" hangingPunct="1"/>
            <a:r>
              <a:rPr lang="en-US" sz="700" dirty="0">
                <a:latin typeface="Arial" charset="0"/>
                <a:ea typeface="ＭＳ Ｐゴシック" charset="0"/>
              </a:rPr>
              <a:t>	</a:t>
            </a:r>
          </a:p>
          <a:p>
            <a:pPr eaLnBrk="1" hangingPunct="1"/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Understand (at the dataset level)</a:t>
            </a:r>
          </a:p>
          <a:p>
            <a:pPr lvl="1" eaLnBrk="1" hangingPunct="1"/>
            <a:r>
              <a:rPr lang="en-US" sz="1600" dirty="0">
                <a:latin typeface="Arial" charset="0"/>
                <a:ea typeface="ＭＳ Ｐゴシック" charset="0"/>
              </a:rPr>
              <a:t>Dimensionality and dependencies </a:t>
            </a:r>
          </a:p>
          <a:p>
            <a:pPr lvl="1" eaLnBrk="1" hangingPunct="1"/>
            <a:r>
              <a:rPr lang="en-US" sz="1600" dirty="0">
                <a:latin typeface="Arial" charset="0"/>
                <a:ea typeface="ＭＳ Ｐゴシック" charset="0"/>
              </a:rPr>
              <a:t>Variance with time and dimension</a:t>
            </a:r>
          </a:p>
          <a:p>
            <a:pPr lvl="2" eaLnBrk="1" hangingPunct="1"/>
            <a:r>
              <a:rPr lang="en-US" sz="1400" dirty="0">
                <a:latin typeface="Arial" charset="0"/>
                <a:ea typeface="ＭＳ Ｐゴシック" charset="0"/>
              </a:rPr>
              <a:t>ISTP/SPDF conventions allow &gt;1 time variable in a file</a:t>
            </a:r>
          </a:p>
          <a:p>
            <a:pPr lvl="2" eaLnBrk="1" hangingPunct="1"/>
            <a:r>
              <a:rPr lang="en-US" sz="1400" dirty="0">
                <a:latin typeface="Arial" charset="0"/>
                <a:ea typeface="ＭＳ Ｐゴシック" charset="0"/>
              </a:rPr>
              <a:t>Carry slowly-varying data as variables rather than in attributes</a:t>
            </a:r>
          </a:p>
          <a:p>
            <a:pPr lvl="4" eaLnBrk="1" hangingPunct="1"/>
            <a:endParaRPr lang="en-US" sz="700" dirty="0"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General rule is to capture relationships in the structure</a:t>
            </a:r>
          </a:p>
          <a:p>
            <a:pPr lvl="1" eaLnBrk="1" hangingPunct="1"/>
            <a:r>
              <a:rPr lang="en-US" sz="1600" dirty="0">
                <a:latin typeface="Arial" charset="0"/>
                <a:ea typeface="ＭＳ Ｐゴシック" charset="0"/>
              </a:rPr>
              <a:t>Otherwise capture relationships in variable attributes</a:t>
            </a:r>
          </a:p>
          <a:p>
            <a:pPr lvl="1" eaLnBrk="1" hangingPunct="1"/>
            <a:r>
              <a:rPr lang="en-US" sz="1600" dirty="0">
                <a:latin typeface="Arial" charset="0"/>
                <a:ea typeface="ＭＳ Ｐゴシック" charset="0"/>
              </a:rPr>
              <a:t>Want relationships to be logically-structured and machine-readable</a:t>
            </a:r>
            <a:endParaRPr lang="en-US" sz="3200" dirty="0">
              <a:latin typeface="Arial" charset="0"/>
              <a:ea typeface="ＭＳ Ｐゴシック" charset="0"/>
            </a:endParaRPr>
          </a:p>
          <a:p>
            <a:pPr lvl="2" eaLnBrk="1" hangingPunct="1"/>
            <a:r>
              <a:rPr lang="en-US" sz="1400" dirty="0">
                <a:latin typeface="Arial" charset="0"/>
                <a:ea typeface="ＭＳ Ｐゴシック" charset="0"/>
              </a:rPr>
              <a:t>Available for more general-purpose codes to exploit</a:t>
            </a:r>
          </a:p>
          <a:p>
            <a:pPr lvl="4" eaLnBrk="1" hangingPunct="1"/>
            <a:endParaRPr lang="en-US" sz="600" dirty="0"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 sz="1800" dirty="0">
                <a:latin typeface="Arial" charset="0"/>
                <a:ea typeface="ＭＳ Ｐゴシック" charset="0"/>
              </a:rPr>
              <a:t>Let CDF deal with mechanics of efficient data storage</a:t>
            </a:r>
          </a:p>
          <a:p>
            <a:pPr lvl="1" eaLnBrk="1" hangingPunct="1"/>
            <a:r>
              <a:rPr lang="en-US" sz="1600" dirty="0">
                <a:latin typeface="Arial" charset="0"/>
                <a:ea typeface="ＭＳ Ｐゴシック" charset="0"/>
              </a:rPr>
              <a:t>Once more: lay out data by what’s science logical and useful</a:t>
            </a:r>
          </a:p>
          <a:p>
            <a:pPr lvl="2" eaLnBrk="1" hangingPunct="1"/>
            <a:r>
              <a:rPr lang="en-US" sz="1400" dirty="0">
                <a:latin typeface="Arial" charset="0"/>
                <a:ea typeface="ＭＳ Ｐゴシック" charset="0"/>
              </a:rPr>
              <a:t>E.g. methods to handle slowly-varying data include setting “sparse=</a:t>
            </a:r>
            <a:r>
              <a:rPr lang="en-US" sz="1400" dirty="0" err="1">
                <a:latin typeface="Arial" charset="0"/>
                <a:ea typeface="ＭＳ Ｐゴシック" charset="0"/>
              </a:rPr>
              <a:t>sRecords.PREV</a:t>
            </a:r>
            <a:r>
              <a:rPr lang="en-US" sz="1400" dirty="0">
                <a:latin typeface="Arial" charset="0"/>
                <a:ea typeface="ＭＳ Ｐゴシック" charset="0"/>
              </a:rPr>
              <a:t>”</a:t>
            </a:r>
            <a:endParaRPr lang="en-US" sz="2800" dirty="0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558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xmlns:p14="http://schemas.microsoft.com/office/powerpoint/2010/main" spd="med" advClick="0" advTm="5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685996" y="279400"/>
            <a:ext cx="7772015" cy="1143000"/>
          </a:xfrm>
          <a:solidFill>
            <a:srgbClr val="800000"/>
          </a:solidFill>
        </p:spPr>
        <p:txBody>
          <a:bodyPr/>
          <a:lstStyle/>
          <a:p>
            <a:pPr eaLnBrk="1" hangingPunct="1"/>
            <a:r>
              <a:rPr lang="en-US" sz="4000" b="1" dirty="0">
                <a:solidFill>
                  <a:srgbClr val="FFFF00"/>
                </a:solidFill>
                <a:ea typeface="ＭＳ Ｐゴシック" charset="0"/>
                <a:cs typeface="ＭＳ Ｐゴシック" charset="0"/>
              </a:rPr>
              <a:t>The MakeCDF Program</a:t>
            </a:r>
          </a:p>
        </p:txBody>
      </p:sp>
      <p:sp>
        <p:nvSpPr>
          <p:cNvPr id="34818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177800" y="1587500"/>
            <a:ext cx="8801100" cy="5181600"/>
          </a:xfrm>
        </p:spPr>
        <p:txBody>
          <a:bodyPr/>
          <a:lstStyle/>
          <a:p>
            <a:pPr eaLnBrk="1" hangingPunct="1"/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Highly relevant to teams with an internal format like 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csv</a:t>
            </a:r>
            <a:endParaRPr lang="en-US" sz="2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4" eaLnBrk="1" hangingPunct="1"/>
            <a:endParaRPr lang="en-US" sz="800" dirty="0"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Engine+Data+FileFormatDescription+Skeleton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 CDF = Output CDF</a:t>
            </a:r>
          </a:p>
          <a:p>
            <a:pPr lvl="1" eaLnBrk="1" hangingPunct="1"/>
            <a:r>
              <a:rPr lang="en-US" sz="1800" dirty="0">
                <a:latin typeface="Arial" charset="0"/>
                <a:ea typeface="ＭＳ Ｐゴシック" charset="0"/>
              </a:rPr>
              <a:t>Capable of supporting both ASCII and BINARY files, multiple time formats</a:t>
            </a:r>
          </a:p>
          <a:p>
            <a:pPr lvl="1" eaLnBrk="1" hangingPunct="1"/>
            <a:r>
              <a:rPr lang="en-US" sz="1800" dirty="0">
                <a:latin typeface="Arial" charset="0"/>
                <a:ea typeface="ＭＳ Ｐゴシック" charset="0"/>
              </a:rPr>
              <a:t>Can automatically skip header records (or be manually controlled)</a:t>
            </a:r>
          </a:p>
          <a:p>
            <a:pPr lvl="1" eaLnBrk="1" hangingPunct="1"/>
            <a:r>
              <a:rPr lang="en-US" sz="1800" dirty="0">
                <a:latin typeface="Arial" charset="0"/>
                <a:ea typeface="ＭＳ Ｐゴシック" charset="0"/>
              </a:rPr>
              <a:t>(Optional) arguments allow handling complex inputs; e.g. sub-records</a:t>
            </a:r>
          </a:p>
          <a:p>
            <a:pPr lvl="4" eaLnBrk="1" hangingPunct="1"/>
            <a:endParaRPr lang="en-US" sz="800" dirty="0"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File Format Description (FFD) or Translation File defines</a:t>
            </a:r>
          </a:p>
          <a:p>
            <a:pPr lvl="1" eaLnBrk="1" hangingPunct="1"/>
            <a:r>
              <a:rPr lang="en-US" sz="1800" dirty="0">
                <a:latin typeface="Arial" charset="0"/>
                <a:ea typeface="ＭＳ Ｐゴシック" charset="0"/>
              </a:rPr>
              <a:t>Mapping of data values to named CDF variables</a:t>
            </a:r>
          </a:p>
          <a:p>
            <a:pPr lvl="1" eaLnBrk="1" hangingPunct="1"/>
            <a:r>
              <a:rPr lang="en-US" sz="1800" dirty="0">
                <a:latin typeface="Arial" charset="0"/>
                <a:ea typeface="ＭＳ Ｐゴシック" charset="0"/>
              </a:rPr>
              <a:t>Data format of input data</a:t>
            </a:r>
          </a:p>
          <a:p>
            <a:pPr lvl="4" eaLnBrk="1" hangingPunct="1"/>
            <a:endParaRPr lang="en-US" sz="800" dirty="0"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Example Input (specifically Geotail CPI plasma data made into 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csv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</a:p>
          <a:p>
            <a:pPr lvl="2">
              <a:buFontTx/>
              <a:buNone/>
            </a:pPr>
            <a:r>
              <a:rPr lang="en-US" sz="1600" dirty="0">
                <a:latin typeface="Arial" charset="0"/>
                <a:ea typeface="ＭＳ Ｐゴシック" charset="0"/>
              </a:rPr>
              <a:t>2007,304,0,1,10,102,0.4400E+03,0.91000E+02,0.18230E+03,-.43958E+03,-.17655E+02,-.76791E+01,0.1050000E+06,0.78900E+01,0.3055E+01</a:t>
            </a:r>
          </a:p>
          <a:p>
            <a:pPr lvl="2">
              <a:buFontTx/>
              <a:buNone/>
            </a:pPr>
            <a:r>
              <a:rPr lang="en-US" sz="1600" dirty="0">
                <a:latin typeface="Arial" charset="0"/>
                <a:ea typeface="ＭＳ Ｐゴシック" charset="0"/>
              </a:rPr>
              <a:t> 2007,304,0,2,48,842,0.4420E+03,0.90900E+02,0.18180E+03,-.44173E+03,-.13882E+02,-.69426E+01,0.1230000E+06,0.78000E+01,0.3048E+01</a:t>
            </a:r>
          </a:p>
          <a:p>
            <a:pPr lvl="2">
              <a:buFontTx/>
              <a:buNone/>
            </a:pPr>
            <a:r>
              <a:rPr lang="en-US" sz="1600" dirty="0">
                <a:latin typeface="Arial" charset="0"/>
                <a:ea typeface="ＭＳ Ｐゴシック" charset="0"/>
              </a:rPr>
              <a:t> 2007,304,0,4,24,590,0.4370E+03,0.90600E+02,0.18040E+03,-.43697E+03,-.30506E+01,-.45762E+01,0.1310000E+06,0.58800E+01,0.2246E+01</a:t>
            </a:r>
          </a:p>
          <a:p>
            <a:pPr eaLnBrk="1" hangingPunct="1"/>
            <a:endParaRPr lang="en-US" sz="20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564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xmlns:p14="http://schemas.microsoft.com/office/powerpoint/2010/main" spd="med" advClick="0" advTm="5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6"/>
          <p:cNvSpPr>
            <a:spLocks noGrp="1" noChangeArrowheads="1"/>
          </p:cNvSpPr>
          <p:nvPr>
            <p:ph type="title"/>
          </p:nvPr>
        </p:nvSpPr>
        <p:spPr>
          <a:xfrm>
            <a:off x="685996" y="165100"/>
            <a:ext cx="7772015" cy="1346200"/>
          </a:xfrm>
          <a:solidFill>
            <a:srgbClr val="800000"/>
          </a:solidFill>
        </p:spPr>
        <p:txBody>
          <a:bodyPr/>
          <a:lstStyle/>
          <a:p>
            <a:pPr eaLnBrk="1" hangingPunct="1"/>
            <a:r>
              <a:rPr lang="en-US" sz="4000" b="1" dirty="0">
                <a:solidFill>
                  <a:srgbClr val="FFFF00"/>
                </a:solidFill>
                <a:ea typeface="ＭＳ Ｐゴシック" charset="0"/>
                <a:cs typeface="ＭＳ Ｐゴシック" charset="0"/>
              </a:rPr>
              <a:t>Major </a:t>
            </a:r>
            <a:r>
              <a:rPr lang="en-US" sz="4000" b="1" dirty="0" err="1">
                <a:solidFill>
                  <a:srgbClr val="FFFF00"/>
                </a:solidFill>
                <a:ea typeface="ＭＳ Ｐゴシック" charset="0"/>
                <a:cs typeface="ＭＳ Ｐゴシック" charset="0"/>
              </a:rPr>
              <a:t>CDAWlib</a:t>
            </a:r>
            <a:r>
              <a:rPr lang="en-US" sz="4000" b="1" dirty="0">
                <a:solidFill>
                  <a:srgbClr val="FFFF00"/>
                </a:solidFill>
                <a:ea typeface="ＭＳ Ｐゴシック" charset="0"/>
                <a:cs typeface="ＭＳ Ｐゴシック" charset="0"/>
              </a:rPr>
              <a:t> routines</a:t>
            </a:r>
          </a:p>
        </p:txBody>
      </p:sp>
      <p:sp>
        <p:nvSpPr>
          <p:cNvPr id="45058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41300" y="1854200"/>
            <a:ext cx="8661400" cy="4114800"/>
          </a:xfrm>
        </p:spPr>
        <p:txBody>
          <a:bodyPr/>
          <a:lstStyle/>
          <a:p>
            <a:pPr eaLnBrk="1" hangingPunct="1"/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READ_MYCDF - The function READ_MYCDF reads from one to many variables from one to many CDF files (in one dataset), and returns all data and metadata for these variables in a single structure</a:t>
            </a:r>
          </a:p>
          <a:p>
            <a:pPr lvl="4" eaLnBrk="1" hangingPunct="1"/>
            <a:endParaRPr lang="en-US" sz="800" dirty="0"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PLOTMASTER - This function accepts from 1 to 10 structures of the type returned by READ_MYCDF, determines the plot type for each variable in each of the structures, and plots each (to either an X window or GIF file). Returns a 0 if plotting was successful, and a -1 if unsuccessful.</a:t>
            </a:r>
          </a:p>
          <a:p>
            <a:pPr lvl="4" eaLnBrk="1" hangingPunct="1"/>
            <a:endParaRPr lang="en-US" sz="800" dirty="0"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LIST_MYSTRUCT - Given a "data structure" read with 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read_mycdf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LIST_mystruct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 generates an 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ascii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 listing of the data</a:t>
            </a:r>
          </a:p>
          <a:p>
            <a:pPr lvl="4" eaLnBrk="1" hangingPunct="1"/>
            <a:endParaRPr lang="en-US" sz="800" dirty="0"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WRITE_MYCDF - This function accepts from 1 to 10 structures of the type returned by READ_MYCDF, produces a 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cdf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 file for each structure.</a:t>
            </a:r>
          </a:p>
          <a:p>
            <a:pPr lvl="1" eaLnBrk="1" hangingPunct="1"/>
            <a:r>
              <a:rPr lang="en-US" sz="1800" dirty="0">
                <a:latin typeface="Arial" charset="0"/>
                <a:ea typeface="ＭＳ Ｐゴシック" charset="0"/>
              </a:rPr>
              <a:t>Each have many keywords, please see the code for those</a:t>
            </a:r>
          </a:p>
        </p:txBody>
      </p:sp>
    </p:spTree>
    <p:extLst>
      <p:ext uri="{BB962C8B-B14F-4D97-AF65-F5344CB8AC3E}">
        <p14:creationId xmlns:p14="http://schemas.microsoft.com/office/powerpoint/2010/main" val="1877168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xmlns:p14="http://schemas.microsoft.com/office/powerpoint/2010/main" spd="med" advClick="0" advTm="5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7"/>
          <p:cNvSpPr>
            <a:spLocks noGrp="1" noChangeArrowheads="1"/>
          </p:cNvSpPr>
          <p:nvPr>
            <p:ph type="title"/>
          </p:nvPr>
        </p:nvSpPr>
        <p:spPr>
          <a:xfrm>
            <a:off x="191193" y="186691"/>
            <a:ext cx="8728363" cy="828502"/>
          </a:xfrm>
          <a:solidFill>
            <a:srgbClr val="800000"/>
          </a:solidFill>
        </p:spPr>
        <p:txBody>
          <a:bodyPr/>
          <a:lstStyle/>
          <a:p>
            <a:r>
              <a:rPr lang="en-US" sz="3600" b="1" dirty="0">
                <a:solidFill>
                  <a:srgbClr val="FFFF00"/>
                </a:solidFill>
                <a:ea typeface="ＭＳ Ｐゴシック" charset="0"/>
                <a:cs typeface="ＭＳ Ｐゴシック" charset="0"/>
              </a:rPr>
              <a:t>SPDF Services to Support netCDF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0403440-A57B-A542-BF51-74FD62B761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193" y="1074186"/>
            <a:ext cx="8728363" cy="5328458"/>
          </a:xfrm>
        </p:spPr>
        <p:txBody>
          <a:bodyPr/>
          <a:lstStyle/>
          <a:p>
            <a:r>
              <a:rPr lang="en-US" sz="2000" b="1" dirty="0"/>
              <a:t>Use the ISTP/SPDF metadata/structure guidelines and “master” files</a:t>
            </a:r>
          </a:p>
          <a:p>
            <a:endParaRPr lang="en-US" sz="800" dirty="0"/>
          </a:p>
          <a:p>
            <a:r>
              <a:rPr lang="en-US" sz="2000" b="1" dirty="0"/>
              <a:t>Support ingest/distribution of data through CDAWeb </a:t>
            </a:r>
          </a:p>
          <a:p>
            <a:pPr lvl="1"/>
            <a:r>
              <a:rPr lang="en-US" sz="1800" dirty="0"/>
              <a:t>CDAWeb system extended to read/write data in netCDF using same IDL structures used for CDFs</a:t>
            </a:r>
          </a:p>
          <a:p>
            <a:pPr lvl="1"/>
            <a:r>
              <a:rPr lang="en-US" sz="1800" dirty="0"/>
              <a:t>Enables access through existing webservices APIs</a:t>
            </a:r>
          </a:p>
          <a:p>
            <a:pPr lvl="1"/>
            <a:r>
              <a:rPr lang="en-US" sz="1800" dirty="0"/>
              <a:t>SKTEditor tool extended to read/write netCDF</a:t>
            </a:r>
          </a:p>
          <a:p>
            <a:pPr marL="173037" lvl="1" indent="0">
              <a:buNone/>
            </a:pPr>
            <a:endParaRPr lang="en-US" sz="800" dirty="0"/>
          </a:p>
          <a:p>
            <a:r>
              <a:rPr lang="en-US" sz="2000" b="1" dirty="0"/>
              <a:t>GOLD and ICON agreed to try to follow ISTP/SPDF metadata and structure standards in producing netCDF4 data products</a:t>
            </a:r>
          </a:p>
          <a:p>
            <a:pPr lvl="1"/>
            <a:r>
              <a:rPr lang="en-US" sz="1800" dirty="0"/>
              <a:t>SPDF further enhanced CDF &lt;-&gt; netCDF conversion software</a:t>
            </a:r>
          </a:p>
          <a:p>
            <a:pPr lvl="1"/>
            <a:r>
              <a:rPr lang="en-US" sz="1800" dirty="0"/>
              <a:t>SPDF created an IDL script to address a specific netCDF structuring issue</a:t>
            </a:r>
          </a:p>
          <a:p>
            <a:pPr marL="173037" lvl="1" indent="0">
              <a:buNone/>
            </a:pPr>
            <a:endParaRPr lang="en-US" sz="800" dirty="0"/>
          </a:p>
          <a:p>
            <a:r>
              <a:rPr lang="en-US" sz="2000" b="1" dirty="0"/>
              <a:t>Expect to leverage this new netCDF capability for other datasets</a:t>
            </a:r>
          </a:p>
          <a:p>
            <a:pPr lvl="1"/>
            <a:r>
              <a:rPr lang="en-US" sz="1800" dirty="0"/>
              <a:t>New high-resolution GOES science data from NOAA (including 16 and 17)</a:t>
            </a:r>
          </a:p>
          <a:p>
            <a:pPr lvl="1"/>
            <a:r>
              <a:rPr lang="en-US" sz="1800" dirty="0"/>
              <a:t>Improved support for older Heliophysics missions (mainly ITM) that used netCDF but without ISTP/SPDF metadata and structure standards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8737600" y="6592888"/>
            <a:ext cx="406400" cy="24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7248" tIns="58624" rIns="117248" bIns="58624" numCol="1" anchor="t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fld id="{FB9C33C9-172C-EB4C-98D5-0E26F1E23F61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225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">
        <p:fade/>
      </p:transition>
    </mc:Choice>
    <mc:Fallback xmlns="">
      <p:transition xmlns:p14="http://schemas.microsoft.com/office/powerpoint/2010/main" spd="med" advClick="0" advTm="6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61D0A-B403-5342-809A-ED3BBCFEE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ea typeface="ＭＳ Ｐゴシック" charset="0"/>
                <a:cs typeface="ＭＳ Ｐゴシック" charset="0"/>
              </a:rPr>
              <a:t>netCDF</a:t>
            </a:r>
            <a:r>
              <a:rPr lang="en-US" dirty="0">
                <a:ea typeface="ＭＳ Ｐゴシック" charset="0"/>
                <a:cs typeface="ＭＳ Ｐゴシック" charset="0"/>
              </a:rPr>
              <a:t> Issues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3BAD71-FC6E-4748-AAB8-A4BAC87F8C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No predefined time variable types</a:t>
            </a:r>
          </a:p>
          <a:p>
            <a:pPr lvl="1"/>
            <a:r>
              <a:rPr lang="en-US" sz="1800" dirty="0"/>
              <a:t>Time not always the unlimited dimension</a:t>
            </a:r>
          </a:p>
          <a:p>
            <a:pPr lvl="1"/>
            <a:r>
              <a:rPr lang="en-US" sz="1800" dirty="0" err="1"/>
              <a:t>CDAWeb</a:t>
            </a:r>
            <a:r>
              <a:rPr lang="en-US" sz="1800" dirty="0"/>
              <a:t> adds CDF_TIME_TT2000 virtual variables for </a:t>
            </a:r>
            <a:r>
              <a:rPr lang="en-US" sz="1800" dirty="0" err="1"/>
              <a:t>netCDF</a:t>
            </a:r>
            <a:r>
              <a:rPr lang="en-US" sz="1800" dirty="0"/>
              <a:t> datasets, computed from various time schemes (base time, time units)</a:t>
            </a:r>
          </a:p>
          <a:p>
            <a:r>
              <a:rPr lang="en-US" sz="2000" dirty="0" err="1"/>
              <a:t>CDAWeb</a:t>
            </a:r>
            <a:r>
              <a:rPr lang="en-US" sz="2000" dirty="0"/>
              <a:t> adds missing </a:t>
            </a:r>
            <a:r>
              <a:rPr lang="en-US" sz="2000" dirty="0" err="1"/>
              <a:t>Fillval</a:t>
            </a:r>
            <a:r>
              <a:rPr lang="en-US" sz="2000" dirty="0"/>
              <a:t>, </a:t>
            </a:r>
            <a:r>
              <a:rPr lang="en-US" sz="2000" dirty="0" err="1"/>
              <a:t>Validmin</a:t>
            </a:r>
            <a:r>
              <a:rPr lang="en-US" sz="2000" dirty="0"/>
              <a:t>/max, </a:t>
            </a:r>
            <a:r>
              <a:rPr lang="en-US" sz="2000" dirty="0" err="1"/>
              <a:t>Var_type</a:t>
            </a:r>
            <a:r>
              <a:rPr lang="en-US" sz="2000" dirty="0"/>
              <a:t>, depend_0, and other attributes</a:t>
            </a:r>
          </a:p>
          <a:p>
            <a:r>
              <a:rPr lang="en-US" sz="2000" dirty="0" err="1"/>
              <a:t>netCDF</a:t>
            </a:r>
            <a:r>
              <a:rPr lang="en-US" sz="2000" dirty="0"/>
              <a:t> to CDF converter adds attributes to store version, dimensions, sizes, compression, chunking, and string (not character) information</a:t>
            </a:r>
          </a:p>
          <a:p>
            <a:r>
              <a:rPr lang="en-US" sz="2000" dirty="0"/>
              <a:t>CDF to </a:t>
            </a:r>
            <a:r>
              <a:rPr lang="en-US" sz="2000" dirty="0" err="1"/>
              <a:t>netCDF</a:t>
            </a:r>
            <a:r>
              <a:rPr lang="en-US" sz="2000" dirty="0"/>
              <a:t> converter converts time variables to binary or encoded string forms</a:t>
            </a:r>
          </a:p>
          <a:p>
            <a:r>
              <a:rPr lang="en-US" sz="2000" dirty="0"/>
              <a:t>Compression requires careful block size determination</a:t>
            </a:r>
          </a:p>
          <a:p>
            <a:r>
              <a:rPr lang="en-US" sz="2000" dirty="0"/>
              <a:t>Supports only netCDF4 Classic model with no groups or user-defined variable types</a:t>
            </a:r>
          </a:p>
        </p:txBody>
      </p:sp>
    </p:spTree>
    <p:extLst>
      <p:ext uri="{BB962C8B-B14F-4D97-AF65-F5344CB8AC3E}">
        <p14:creationId xmlns:p14="http://schemas.microsoft.com/office/powerpoint/2010/main" val="4207692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xmlns:p14="http://schemas.microsoft.com/office/powerpoint/2010/main" spd="med" advClick="0" advTm="5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6BD98-25C1-924E-8BB9-1D21D0452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Recent CDF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2A099C-A5D8-2F4F-A4BF-F6D996970F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Improved CDFML format</a:t>
            </a:r>
          </a:p>
          <a:p>
            <a:r>
              <a:rPr lang="en-US" dirty="0"/>
              <a:t>Added ISO-8601 time outputs to utilities</a:t>
            </a:r>
          </a:p>
          <a:p>
            <a:r>
              <a:rPr lang="en-US" dirty="0"/>
              <a:t>Added leap second header to flag outdated leap second table</a:t>
            </a:r>
          </a:p>
          <a:p>
            <a:r>
              <a:rPr lang="en-US" dirty="0"/>
              <a:t>Improved temporary file and directory handling</a:t>
            </a:r>
          </a:p>
          <a:p>
            <a:r>
              <a:rPr lang="en-US" dirty="0"/>
              <a:t>Added new modular CDFread C-based functions</a:t>
            </a:r>
          </a:p>
          <a:p>
            <a:r>
              <a:rPr lang="en-US" dirty="0"/>
              <a:t>Allowed Null-terminating string for variable data and attribute entries</a:t>
            </a:r>
          </a:p>
          <a:p>
            <a:r>
              <a:rPr lang="en-US" dirty="0"/>
              <a:t>Allowed multiple strings for variable attribute entry</a:t>
            </a:r>
          </a:p>
          <a:p>
            <a:r>
              <a:rPr lang="en-US" dirty="0"/>
              <a:t>Added support for ARM architecture</a:t>
            </a:r>
          </a:p>
          <a:p>
            <a:r>
              <a:rPr lang="en-US" dirty="0"/>
              <a:t>Added Itanium IA64 on OpenVMS</a:t>
            </a:r>
          </a:p>
          <a:p>
            <a:r>
              <a:rPr lang="en-US" dirty="0"/>
              <a:t>Added pure Java package, cdfj.jar, for CDF read/write</a:t>
            </a:r>
          </a:p>
          <a:p>
            <a:r>
              <a:rPr lang="en-US" dirty="0"/>
              <a:t>And miscellaneous bug fixes and performance tweaks</a:t>
            </a:r>
          </a:p>
        </p:txBody>
      </p:sp>
    </p:spTree>
    <p:extLst>
      <p:ext uri="{BB962C8B-B14F-4D97-AF65-F5344CB8AC3E}">
        <p14:creationId xmlns:p14="http://schemas.microsoft.com/office/powerpoint/2010/main" val="2574767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xmlns:p14="http://schemas.microsoft.com/office/powerpoint/2010/main" spd="med" advClick="0" advTm="5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65524" y="234287"/>
            <a:ext cx="7772015" cy="762000"/>
          </a:xfrm>
          <a:solidFill>
            <a:srgbClr val="800000"/>
          </a:solidFill>
        </p:spPr>
        <p:txBody>
          <a:bodyPr/>
          <a:lstStyle/>
          <a:p>
            <a:pPr eaLnBrk="1" hangingPunct="1"/>
            <a:r>
              <a:rPr lang="en-US" sz="4000" b="1" dirty="0">
                <a:solidFill>
                  <a:srgbClr val="FFFF00"/>
                </a:solidFill>
                <a:ea typeface="ＭＳ Ｐゴシック" charset="0"/>
                <a:cs typeface="ＭＳ Ｐゴシック" charset="0"/>
              </a:rPr>
              <a:t>Upcoming Activities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149275" y="1117599"/>
            <a:ext cx="8966200" cy="5090161"/>
          </a:xfrm>
        </p:spPr>
        <p:txBody>
          <a:bodyPr/>
          <a:lstStyle/>
          <a:p>
            <a:pPr eaLnBrk="1" hangingPunct="1"/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CDF 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ongoing maintenance, performance improvements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CDF beginners guide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Python library: add WCS time conversions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Adapt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netCDF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command line tools like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NCO.sf.net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for CDFs for operations on files</a:t>
            </a:r>
          </a:p>
          <a:p>
            <a:pPr marL="173037" lvl="1" indent="0">
              <a:buNone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ISTP/SPDF Guidelines</a:t>
            </a:r>
          </a:p>
          <a:p>
            <a:pPr lvl="1"/>
            <a:r>
              <a:rPr lang="en-US" dirty="0"/>
              <a:t>Will soon add SPASE and DOI global attributes to </a:t>
            </a:r>
            <a:r>
              <a:rPr lang="en-US" dirty="0" err="1"/>
              <a:t>CDAWeb</a:t>
            </a:r>
            <a:r>
              <a:rPr lang="en-US" dirty="0"/>
              <a:t> datasets via Master CDFs when available and expose in </a:t>
            </a:r>
            <a:r>
              <a:rPr lang="en-US" dirty="0" err="1"/>
              <a:t>CDAWeb</a:t>
            </a:r>
            <a:r>
              <a:rPr lang="en-US" dirty="0"/>
              <a:t> interface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Better document Guidelines on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Github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with mission-specific metadata as well, but want to keep flexible for interactions with missions and enabling framework for CDAWeb services</a:t>
            </a:r>
          </a:p>
          <a:p>
            <a:endParaRPr lang="en-US" sz="2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Rewrite 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SKTeditor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 in 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Javascript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 or similar and include SPASE fields</a:t>
            </a:r>
          </a:p>
          <a:p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Changes are driven by active archiving needs and new technology</a:t>
            </a:r>
            <a:endParaRPr lang="en-US" dirty="0"/>
          </a:p>
        </p:txBody>
      </p:sp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8709267" y="6592904"/>
            <a:ext cx="406208" cy="249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7248" tIns="58624" rIns="117248" bIns="58624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4572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B9C33C9-172C-EB4C-98D5-0E26F1E23F61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663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xmlns:p14="http://schemas.microsoft.com/office/powerpoint/2010/main" spd="med" advClick="0" advTm="5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3CAA4-2F34-4046-904A-E8554BFC3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https://</a:t>
            </a:r>
            <a:r>
              <a:rPr lang="en-US" sz="2400" dirty="0" err="1"/>
              <a:t>spdf.sci.gsfc.nasa.gov</a:t>
            </a:r>
            <a:r>
              <a:rPr lang="en-US" sz="2400" dirty="0"/>
              <a:t>/pub/catalogs/</a:t>
            </a:r>
            <a:r>
              <a:rPr lang="en-US" sz="2400" dirty="0" err="1"/>
              <a:t>all.xml</a:t>
            </a: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5E469E-3856-6640-8C46-33267C4783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193" y="1229099"/>
            <a:ext cx="8728363" cy="5328458"/>
          </a:xfrm>
        </p:spPr>
        <p:txBody>
          <a:bodyPr/>
          <a:lstStyle/>
          <a:p>
            <a:pPr marL="0" indent="0">
              <a:buNone/>
            </a:pPr>
            <a:r>
              <a:rPr lang="en-US" sz="1400" dirty="0"/>
              <a:t>&lt;dataset ID="ac_h2_cris_cdaweb" </a:t>
            </a:r>
            <a:r>
              <a:rPr lang="en-US" sz="1400" dirty="0" err="1"/>
              <a:t>nssdc_ID</a:t>
            </a:r>
            <a:r>
              <a:rPr lang="en-US" sz="1400" dirty="0"/>
              <a:t>="(None) " </a:t>
            </a:r>
            <a:r>
              <a:rPr lang="en-US" sz="1400" dirty="0" err="1"/>
              <a:t>serviceprovider_ID</a:t>
            </a:r>
            <a:r>
              <a:rPr lang="en-US" sz="1400" dirty="0"/>
              <a:t>="AC_H2_CRIS" </a:t>
            </a:r>
            <a:r>
              <a:rPr lang="en-US" sz="1400" dirty="0" err="1"/>
              <a:t>timerange_start</a:t>
            </a:r>
            <a:r>
              <a:rPr lang="en-US" sz="1400" dirty="0"/>
              <a:t>="1997-08-27 00:00:00"timerange_stop="2018-10-03 23:00:00"&gt;</a:t>
            </a:r>
          </a:p>
          <a:p>
            <a:r>
              <a:rPr lang="en-US" sz="1400" dirty="0"/>
              <a:t>&lt;access </a:t>
            </a:r>
            <a:r>
              <a:rPr lang="en-US" sz="1400" dirty="0" err="1"/>
              <a:t>filenaming</a:t>
            </a:r>
            <a:r>
              <a:rPr lang="en-US" sz="1400" dirty="0"/>
              <a:t>="ac_h2_cris_%Y%m%d_%Q.cdf" protocol="ftp" </a:t>
            </a:r>
            <a:r>
              <a:rPr lang="en-US" sz="1400" dirty="0" err="1"/>
              <a:t>subdividedby</a:t>
            </a:r>
            <a:r>
              <a:rPr lang="en-US" sz="1400" dirty="0"/>
              <a:t>="%Y" </a:t>
            </a:r>
            <a:r>
              <a:rPr lang="en-US" sz="1400" dirty="0" err="1"/>
              <a:t>timerange_start</a:t>
            </a:r>
            <a:r>
              <a:rPr lang="en-US" sz="1400" dirty="0"/>
              <a:t>="1997-08-27 00:00:00"timerange_stop="2018-10-03 23:00:00"&gt; &lt;URL&gt;ftp://</a:t>
            </a:r>
            <a:r>
              <a:rPr lang="en-US" sz="1400" dirty="0" err="1"/>
              <a:t>cdaweb.gsfc.nasa.gov</a:t>
            </a:r>
            <a:r>
              <a:rPr lang="en-US" sz="1400" dirty="0"/>
              <a:t>/pub/data/ace/</a:t>
            </a:r>
            <a:r>
              <a:rPr lang="en-US" sz="1400" dirty="0" err="1"/>
              <a:t>cris</a:t>
            </a:r>
            <a:r>
              <a:rPr lang="en-US" sz="1400" dirty="0"/>
              <a:t>/level_2_cdaweb/cris_h2&lt;/URL&gt; &lt;/access&gt;</a:t>
            </a:r>
          </a:p>
          <a:p>
            <a:r>
              <a:rPr lang="en-US" sz="1400" dirty="0"/>
              <a:t>&lt;</a:t>
            </a:r>
            <a:r>
              <a:rPr lang="en-US" sz="1400" dirty="0" err="1"/>
              <a:t>other_info</a:t>
            </a:r>
            <a:r>
              <a:rPr lang="en-US" sz="1400" dirty="0"/>
              <a:t>&gt;&lt;link URL="http://</a:t>
            </a:r>
            <a:r>
              <a:rPr lang="en-US" sz="1400" dirty="0" err="1"/>
              <a:t>www.srl.caltech.edu</a:t>
            </a:r>
            <a:r>
              <a:rPr lang="en-US" sz="1400" dirty="0"/>
              <a:t>/ACE/ASC/level2/</a:t>
            </a:r>
            <a:r>
              <a:rPr lang="en-US" sz="1400" dirty="0" err="1"/>
              <a:t>index.html</a:t>
            </a:r>
            <a:r>
              <a:rPr lang="en-US" sz="1400" dirty="0"/>
              <a:t>" title="The ACE Science Center Level 2 Data </a:t>
            </a:r>
            <a:r>
              <a:rPr lang="en-US" sz="1400" dirty="0" err="1"/>
              <a:t>website"type</a:t>
            </a:r>
            <a:r>
              <a:rPr lang="en-US" sz="1400" dirty="0"/>
              <a:t>="documentation"&gt; Release notes and other info available at &lt;/link&gt; &lt;/</a:t>
            </a:r>
            <a:r>
              <a:rPr lang="en-US" sz="1400" dirty="0" err="1"/>
              <a:t>other_info</a:t>
            </a:r>
            <a:r>
              <a:rPr lang="en-US" sz="1400" dirty="0"/>
              <a:t>&gt;</a:t>
            </a:r>
          </a:p>
          <a:p>
            <a:r>
              <a:rPr lang="en-US" sz="1400" dirty="0"/>
              <a:t>&lt;observatory ID="AC" </a:t>
            </a:r>
            <a:r>
              <a:rPr lang="en-US" sz="1400" dirty="0" err="1"/>
              <a:t>nssdc_ID</a:t>
            </a:r>
            <a:r>
              <a:rPr lang="en-US" sz="1400" dirty="0"/>
              <a:t>="None" </a:t>
            </a:r>
            <a:r>
              <a:rPr lang="en-US" sz="1400" dirty="0" err="1"/>
              <a:t>serviceprovider_ID</a:t>
            </a:r>
            <a:r>
              <a:rPr lang="en-US" sz="1400" dirty="0"/>
              <a:t>="AC"&gt;</a:t>
            </a:r>
          </a:p>
          <a:p>
            <a:r>
              <a:rPr lang="en-US" sz="1400" dirty="0"/>
              <a:t>&lt;description short="Advanced Composition Explorer"/&gt; &lt;/observatory&gt;</a:t>
            </a:r>
          </a:p>
          <a:p>
            <a:r>
              <a:rPr lang="en-US" sz="1400" dirty="0"/>
              <a:t>&lt;instrument ID="CRIS" </a:t>
            </a:r>
            <a:r>
              <a:rPr lang="en-US" sz="1400" dirty="0" err="1"/>
              <a:t>nssdc_ID</a:t>
            </a:r>
            <a:r>
              <a:rPr lang="en-US" sz="1400" dirty="0"/>
              <a:t>="None" </a:t>
            </a:r>
            <a:r>
              <a:rPr lang="en-US" sz="1400" dirty="0" err="1"/>
              <a:t>serviceprovider_ID</a:t>
            </a:r>
            <a:r>
              <a:rPr lang="en-US" sz="1400" dirty="0"/>
              <a:t>="CRIS"&gt;</a:t>
            </a:r>
          </a:p>
          <a:p>
            <a:r>
              <a:rPr lang="en-US" sz="1400" dirty="0"/>
              <a:t>&lt;description short="ACE Cosmic Ray Isotope Spectrometer"/&gt; &lt;/instrument&gt;</a:t>
            </a:r>
          </a:p>
          <a:p>
            <a:r>
              <a:rPr lang="en-US" sz="1400" dirty="0"/>
              <a:t>&lt;</a:t>
            </a:r>
            <a:r>
              <a:rPr lang="en-US" sz="1400" dirty="0" err="1"/>
              <a:t>data_producer</a:t>
            </a:r>
            <a:r>
              <a:rPr lang="en-US" sz="1400" dirty="0"/>
              <a:t> affiliation="California Institute of Technology" name="E. C. Stone" title="None"/&gt;</a:t>
            </a:r>
          </a:p>
          <a:p>
            <a:r>
              <a:rPr lang="en-US" sz="1400" dirty="0"/>
              <a:t>&lt;</a:t>
            </a:r>
            <a:r>
              <a:rPr lang="en-US" sz="1400" dirty="0" err="1"/>
              <a:t>mission_group</a:t>
            </a:r>
            <a:r>
              <a:rPr lang="en-US" sz="1400" dirty="0"/>
              <a:t> ID="ACE" </a:t>
            </a:r>
            <a:r>
              <a:rPr lang="en-US" sz="1400" dirty="0" err="1"/>
              <a:t>serviceprovider_ID</a:t>
            </a:r>
            <a:r>
              <a:rPr lang="en-US" sz="1400" dirty="0"/>
              <a:t>="ACE"&gt; &lt;description short="ACE"/&gt; &lt;/</a:t>
            </a:r>
            <a:r>
              <a:rPr lang="en-US" sz="1400" dirty="0" err="1"/>
              <a:t>mission_group</a:t>
            </a:r>
            <a:r>
              <a:rPr lang="en-US" sz="1400" dirty="0"/>
              <a:t>&gt;</a:t>
            </a:r>
          </a:p>
          <a:p>
            <a:r>
              <a:rPr lang="en-US" sz="1400" dirty="0"/>
              <a:t>&lt;</a:t>
            </a:r>
            <a:r>
              <a:rPr lang="en-US" sz="1400" dirty="0" err="1"/>
              <a:t>instrument_type</a:t>
            </a:r>
            <a:r>
              <a:rPr lang="en-US" sz="1400" dirty="0"/>
              <a:t> ID="Particles (space)" </a:t>
            </a:r>
            <a:r>
              <a:rPr lang="en-US" sz="1400" dirty="0" err="1"/>
              <a:t>serviceprovider_ID</a:t>
            </a:r>
            <a:r>
              <a:rPr lang="en-US" sz="1400" dirty="0"/>
              <a:t>="Particles (space)"/&gt;</a:t>
            </a:r>
          </a:p>
          <a:p>
            <a:r>
              <a:rPr lang="en-US" sz="1400" dirty="0"/>
              <a:t>&lt;description short="ACE/CRIS Cosmic Ray Isotope Spectrometer 1-Hour Level 2 Data - E. C. Stone (California Institute of Technology)"/&gt;</a:t>
            </a:r>
          </a:p>
          <a:p>
            <a:r>
              <a:rPr lang="en-US" sz="1400" dirty="0"/>
              <a:t>&lt;</a:t>
            </a:r>
            <a:r>
              <a:rPr lang="en-US" sz="1400" dirty="0" err="1"/>
              <a:t>mastercdf</a:t>
            </a:r>
            <a:r>
              <a:rPr lang="en-US" sz="1400" dirty="0"/>
              <a:t> ID="https://</a:t>
            </a:r>
            <a:r>
              <a:rPr lang="en-US" sz="1400" dirty="0" err="1"/>
              <a:t>cdaweb.gsfc.nasa.gov</a:t>
            </a:r>
            <a:r>
              <a:rPr lang="en-US" sz="1400" dirty="0"/>
              <a:t>/pub/software/</a:t>
            </a:r>
            <a:r>
              <a:rPr lang="en-US" sz="1400" dirty="0" err="1"/>
              <a:t>cdawlib</a:t>
            </a:r>
            <a:r>
              <a:rPr lang="en-US" sz="1400" dirty="0"/>
              <a:t>/0MASTERS/ac_h2_cris_00000000_v01.cdf"serviceprovider_ID="https://</a:t>
            </a:r>
            <a:r>
              <a:rPr lang="en-US" sz="1400" dirty="0" err="1"/>
              <a:t>cdaweb.gsfc.nasa.gov</a:t>
            </a:r>
            <a:r>
              <a:rPr lang="en-US" sz="1400" dirty="0"/>
              <a:t>/pub/software/</a:t>
            </a:r>
            <a:r>
              <a:rPr lang="en-US" sz="1400" dirty="0" err="1"/>
              <a:t>cdawlib</a:t>
            </a:r>
            <a:r>
              <a:rPr lang="en-US" sz="1400" dirty="0"/>
              <a:t>/0MASTERS/ac_h2_cris_00000000_v01.cdf"/&gt; &lt;/dataset&gt;</a:t>
            </a:r>
          </a:p>
        </p:txBody>
      </p:sp>
    </p:spTree>
    <p:extLst>
      <p:ext uri="{BB962C8B-B14F-4D97-AF65-F5344CB8AC3E}">
        <p14:creationId xmlns:p14="http://schemas.microsoft.com/office/powerpoint/2010/main" val="382303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xmlns:p14="http://schemas.microsoft.com/office/powerpoint/2010/main" spd="med" advClick="0" advTm="50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C3510-6E86-E24F-AC9B-8B772B4F4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 slides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B29E3E-064B-B547-B2A4-E985F3C0DD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66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xmlns:p14="http://schemas.microsoft.com/office/powerpoint/2010/main" spd="med" advClick="0" advTm="5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8B47D-D60B-784F-B29D-E5D31C57B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Formats in NASA Space Science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1852D3-BC61-B144-B90F-897A610F85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latin typeface="Arial" charset="0"/>
                <a:ea typeface="ＭＳ Ｐゴシック" charset="0"/>
              </a:rPr>
              <a:t>Standard formats</a:t>
            </a:r>
          </a:p>
          <a:p>
            <a:pPr lvl="1">
              <a:lnSpc>
                <a:spcPct val="90000"/>
              </a:lnSpc>
            </a:pPr>
            <a:r>
              <a:rPr lang="en-US" b="1" dirty="0">
                <a:latin typeface="Arial" charset="0"/>
                <a:ea typeface="ＭＳ Ｐゴシック" charset="0"/>
              </a:rPr>
              <a:t>FITS</a:t>
            </a:r>
            <a:r>
              <a:rPr lang="en-US" dirty="0">
                <a:latin typeface="Arial" charset="0"/>
                <a:ea typeface="ＭＳ Ｐゴシック" charset="0"/>
              </a:rPr>
              <a:t> used in astronomy and solar physics [FITS and WCS metadata]</a:t>
            </a:r>
          </a:p>
          <a:p>
            <a:pPr lvl="1">
              <a:lnSpc>
                <a:spcPct val="90000"/>
              </a:lnSpc>
            </a:pPr>
            <a:r>
              <a:rPr lang="en-US" b="1" dirty="0">
                <a:latin typeface="Arial" charset="0"/>
                <a:ea typeface="ＭＳ Ｐゴシック" charset="0"/>
              </a:rPr>
              <a:t>HDF</a:t>
            </a:r>
            <a:r>
              <a:rPr lang="en-US" dirty="0">
                <a:latin typeface="Arial" charset="0"/>
                <a:ea typeface="ＭＳ Ｐゴシック" charset="0"/>
              </a:rPr>
              <a:t> in Earth sciences [HDF-EOS </a:t>
            </a:r>
            <a:r>
              <a:rPr lang="en-US" dirty="0" err="1">
                <a:latin typeface="Arial" charset="0"/>
                <a:ea typeface="ＭＳ Ｐゴシック" charset="0"/>
              </a:rPr>
              <a:t>hdfeos.org</a:t>
            </a:r>
            <a:r>
              <a:rPr lang="en-US" dirty="0">
                <a:latin typeface="Arial" charset="0"/>
                <a:ea typeface="ＭＳ Ｐゴシック" charset="0"/>
              </a:rPr>
              <a:t> metadata]</a:t>
            </a:r>
          </a:p>
          <a:p>
            <a:pPr lvl="1">
              <a:lnSpc>
                <a:spcPct val="90000"/>
              </a:lnSpc>
            </a:pPr>
            <a:r>
              <a:rPr lang="en-US" b="1" dirty="0" err="1">
                <a:latin typeface="Arial" charset="0"/>
                <a:ea typeface="ＭＳ Ｐゴシック" charset="0"/>
              </a:rPr>
              <a:t>netCDF</a:t>
            </a:r>
            <a:r>
              <a:rPr lang="en-US" dirty="0">
                <a:latin typeface="Arial" charset="0"/>
                <a:ea typeface="ＭＳ Ｐゴシック" charset="0"/>
              </a:rPr>
              <a:t> in atmosphere [Climate and Forecast </a:t>
            </a:r>
            <a:r>
              <a:rPr lang="en-US" dirty="0" err="1">
                <a:latin typeface="Arial" charset="0"/>
                <a:ea typeface="ＭＳ Ｐゴシック" charset="0"/>
              </a:rPr>
              <a:t>cfconventions.org</a:t>
            </a:r>
            <a:r>
              <a:rPr lang="en-US" dirty="0">
                <a:latin typeface="Arial" charset="0"/>
                <a:ea typeface="ＭＳ Ｐゴシック" charset="0"/>
              </a:rPr>
              <a:t>] and ITM [ISTP/SPDF metadata]</a:t>
            </a:r>
          </a:p>
          <a:p>
            <a:pPr lvl="1">
              <a:lnSpc>
                <a:spcPct val="90000"/>
              </a:lnSpc>
            </a:pPr>
            <a:r>
              <a:rPr lang="en-US" b="1" dirty="0">
                <a:latin typeface="Arial" charset="0"/>
                <a:ea typeface="ＭＳ Ｐゴシック" charset="0"/>
              </a:rPr>
              <a:t>CDF</a:t>
            </a:r>
            <a:r>
              <a:rPr lang="en-US" dirty="0">
                <a:latin typeface="Arial" charset="0"/>
                <a:ea typeface="ＭＳ Ｐゴシック" charset="0"/>
              </a:rPr>
              <a:t> in the rest of Heliophysics [ISTP/SPDF Guidelines metadata]</a:t>
            </a:r>
          </a:p>
          <a:p>
            <a:pPr>
              <a:lnSpc>
                <a:spcPct val="90000"/>
              </a:lnSpc>
            </a:pPr>
            <a:endParaRPr lang="en-US" dirty="0">
              <a:latin typeface="Arial" charset="0"/>
              <a:ea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sz="2000" dirty="0">
                <a:latin typeface="Arial" charset="0"/>
                <a:ea typeface="ＭＳ Ｐゴシック" charset="0"/>
              </a:rPr>
              <a:t>PDS added </a:t>
            </a:r>
            <a:r>
              <a:rPr lang="en-US" sz="2000" b="1" dirty="0">
                <a:latin typeface="Arial" charset="0"/>
                <a:ea typeface="ＭＳ Ｐゴシック" charset="0"/>
              </a:rPr>
              <a:t>CDF-A </a:t>
            </a:r>
            <a:r>
              <a:rPr lang="en-US" sz="2000" dirty="0">
                <a:latin typeface="Arial" charset="0"/>
                <a:ea typeface="ＭＳ Ｐゴシック" charset="0"/>
              </a:rPr>
              <a:t>as standard format (PDS-3, PDS-4, JPEG): CDF with ISTP/SPDF Guidelines and two SPASE attributes, but no compression or sparse variables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ICON/GOLD metadata uses the ISTP/SPDF guidelines in 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netCDFs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sz="2000" dirty="0"/>
              <a:t>netCDF4 Classic model with no groups or user-defined variable types, time is unlimited dimension</a:t>
            </a:r>
          </a:p>
          <a:p>
            <a:pPr>
              <a:lnSpc>
                <a:spcPct val="90000"/>
              </a:lnSpc>
            </a:pPr>
            <a:endParaRPr lang="en-US" sz="2000" dirty="0">
              <a:latin typeface="Arial" charset="0"/>
              <a:ea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sz="2000" dirty="0">
                <a:latin typeface="Arial" charset="0"/>
                <a:ea typeface="ＭＳ Ｐゴシック" charset="0"/>
              </a:rPr>
              <a:t>SPDF has converters between CDF, CDFML, </a:t>
            </a:r>
            <a:r>
              <a:rPr lang="en-US" sz="2000" dirty="0" err="1">
                <a:latin typeface="Arial" charset="0"/>
                <a:ea typeface="ＭＳ Ｐゴシック" charset="0"/>
              </a:rPr>
              <a:t>netCDF</a:t>
            </a:r>
            <a:r>
              <a:rPr lang="en-US" sz="2000" dirty="0">
                <a:latin typeface="Arial" charset="0"/>
                <a:ea typeface="ＭＳ Ｐゴシック" charset="0"/>
              </a:rPr>
              <a:t>, HDF, FITS, and to PDS-3</a:t>
            </a:r>
          </a:p>
          <a:p>
            <a:pPr>
              <a:lnSpc>
                <a:spcPct val="90000"/>
              </a:lnSpc>
            </a:pPr>
            <a:endParaRPr lang="en-US" dirty="0">
              <a:latin typeface="Arial" charset="0"/>
              <a:ea typeface="ＭＳ Ｐゴシック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745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xmlns:p14="http://schemas.microsoft.com/office/powerpoint/2010/main" spd="med" advClick="0" advTm="500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18882-C10C-2745-B51F-D26117011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SPDF 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C7577E-4AB5-D447-8010-EFF9BFE490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b="1" dirty="0"/>
              <a:t>Archive</a:t>
            </a:r>
            <a:r>
              <a:rPr lang="en-US" sz="1800" dirty="0"/>
              <a:t> for non-solar NASA </a:t>
            </a:r>
            <a:r>
              <a:rPr lang="en-US" sz="1800" dirty="0" err="1"/>
              <a:t>Heliophysics</a:t>
            </a:r>
            <a:r>
              <a:rPr lang="en-US" sz="1800" dirty="0"/>
              <a:t> science data and many other missions</a:t>
            </a:r>
          </a:p>
          <a:p>
            <a:r>
              <a:rPr lang="en-US" sz="1800" b="1" dirty="0" err="1"/>
              <a:t>CDAWeb</a:t>
            </a:r>
            <a:r>
              <a:rPr lang="en-US" sz="1800" dirty="0"/>
              <a:t> browse, correlations and display, simple interface</a:t>
            </a:r>
          </a:p>
          <a:p>
            <a:r>
              <a:rPr lang="en-US" sz="1800" b="1" dirty="0" err="1">
                <a:latin typeface="Arial" charset="0"/>
                <a:ea typeface="ＭＳ Ｐゴシック" charset="0"/>
              </a:rPr>
              <a:t>SSCWeb</a:t>
            </a:r>
            <a:r>
              <a:rPr lang="en-US" sz="1800" b="1" dirty="0">
                <a:latin typeface="Arial" charset="0"/>
                <a:ea typeface="ＭＳ Ｐゴシック" charset="0"/>
              </a:rPr>
              <a:t> </a:t>
            </a:r>
            <a:r>
              <a:rPr lang="en-US" sz="1800" dirty="0">
                <a:latin typeface="Arial" charset="0"/>
                <a:ea typeface="ＭＳ Ｐゴシック" charset="0"/>
              </a:rPr>
              <a:t>orbit/ground track data/displays and conjunction queries, 4D viewer</a:t>
            </a:r>
          </a:p>
          <a:p>
            <a:r>
              <a:rPr lang="en-US" sz="1800" b="1" dirty="0">
                <a:latin typeface="Arial" charset="0"/>
                <a:ea typeface="ＭＳ Ｐゴシック" charset="0"/>
              </a:rPr>
              <a:t>OMNI Database / </a:t>
            </a:r>
            <a:r>
              <a:rPr lang="en-US" sz="1800" b="1" dirty="0" err="1">
                <a:latin typeface="Arial" charset="0"/>
                <a:ea typeface="ＭＳ Ｐゴシック" charset="0"/>
              </a:rPr>
              <a:t>OMNIweb</a:t>
            </a:r>
            <a:r>
              <a:rPr lang="en-US" sz="1800" b="1" dirty="0">
                <a:latin typeface="Arial" charset="0"/>
                <a:ea typeface="ＭＳ Ｐゴシック" charset="0"/>
              </a:rPr>
              <a:t>-Plus </a:t>
            </a:r>
            <a:r>
              <a:rPr lang="en-US" sz="1800" dirty="0">
                <a:latin typeface="Arial" charset="0"/>
                <a:ea typeface="ＭＳ Ｐゴシック" charset="0"/>
              </a:rPr>
              <a:t>(baseline solar wind data at Earth)</a:t>
            </a:r>
          </a:p>
          <a:p>
            <a:r>
              <a:rPr lang="en-US" sz="1800" b="1" dirty="0" err="1">
                <a:latin typeface="Arial" charset="0"/>
                <a:ea typeface="ＭＳ Ｐゴシック" charset="0"/>
              </a:rPr>
              <a:t>Heliophysics</a:t>
            </a:r>
            <a:r>
              <a:rPr lang="en-US" sz="1800" b="1" dirty="0">
                <a:latin typeface="Arial" charset="0"/>
                <a:ea typeface="ＭＳ Ｐゴシック" charset="0"/>
              </a:rPr>
              <a:t> Data Portal (HDP)</a:t>
            </a:r>
            <a:r>
              <a:rPr lang="en-US" sz="1800" dirty="0">
                <a:latin typeface="Arial" charset="0"/>
                <a:ea typeface="ＭＳ Ｐゴシック" charset="0"/>
              </a:rPr>
              <a:t> SPASE-based inventory of public </a:t>
            </a:r>
            <a:r>
              <a:rPr lang="en-US" sz="1800" dirty="0" err="1">
                <a:latin typeface="Arial" charset="0"/>
                <a:ea typeface="ＭＳ Ｐゴシック" charset="0"/>
              </a:rPr>
              <a:t>Heliophysics</a:t>
            </a:r>
            <a:r>
              <a:rPr lang="en-US" sz="1800" dirty="0">
                <a:latin typeface="Arial" charset="0"/>
                <a:ea typeface="ＭＳ Ｐゴシック" charset="0"/>
              </a:rPr>
              <a:t>-relevant data</a:t>
            </a:r>
          </a:p>
          <a:p>
            <a:r>
              <a:rPr lang="en-US" sz="1800" b="1" dirty="0">
                <a:latin typeface="Arial" charset="0"/>
                <a:ea typeface="ＭＳ Ｐゴシック" charset="0"/>
              </a:rPr>
              <a:t>CDF</a:t>
            </a:r>
            <a:r>
              <a:rPr lang="en-US" sz="1800" dirty="0">
                <a:latin typeface="Arial" charset="0"/>
                <a:ea typeface="ＭＳ Ｐゴシック" charset="0"/>
              </a:rPr>
              <a:t> self-describing scientific data format</a:t>
            </a:r>
            <a:endParaRPr lang="en-US" sz="1800" dirty="0"/>
          </a:p>
          <a:p>
            <a:r>
              <a:rPr lang="en-US" sz="1800" b="1" dirty="0" err="1"/>
              <a:t>SKTeditor</a:t>
            </a:r>
            <a:r>
              <a:rPr lang="en-US" sz="1800" dirty="0"/>
              <a:t> for creating and testing </a:t>
            </a:r>
            <a:r>
              <a:rPr lang="en-US" sz="1800" b="1" dirty="0">
                <a:latin typeface="Arial" charset="0"/>
                <a:ea typeface="ＭＳ Ｐゴシック" charset="0"/>
                <a:cs typeface="ＭＳ Ｐゴシック" charset="0"/>
              </a:rPr>
              <a:t>ISTP/SPDF Guidelines </a:t>
            </a:r>
            <a:r>
              <a:rPr lang="en-US" sz="1800" dirty="0"/>
              <a:t>metadata (CDF/</a:t>
            </a:r>
            <a:r>
              <a:rPr lang="en-US" sz="1800" dirty="0" err="1"/>
              <a:t>netCDF</a:t>
            </a:r>
            <a:r>
              <a:rPr lang="en-US" sz="1800" dirty="0"/>
              <a:t>)</a:t>
            </a:r>
          </a:p>
          <a:p>
            <a:r>
              <a:rPr lang="en-US" sz="1800" b="1" dirty="0"/>
              <a:t>Master</a:t>
            </a:r>
            <a:r>
              <a:rPr lang="en-US" sz="1800" dirty="0"/>
              <a:t> CDF/</a:t>
            </a:r>
            <a:r>
              <a:rPr lang="en-US" sz="1800" dirty="0" err="1"/>
              <a:t>netCDF</a:t>
            </a:r>
            <a:r>
              <a:rPr lang="en-US" sz="1800" dirty="0"/>
              <a:t> concept uses file with no data to add/over-ride metadata in datasets</a:t>
            </a:r>
          </a:p>
          <a:p>
            <a:r>
              <a:rPr lang="en-US" sz="1800" b="1" dirty="0"/>
              <a:t>Web services </a:t>
            </a:r>
            <a:r>
              <a:rPr lang="en-US" sz="1800" dirty="0"/>
              <a:t>for CDF/</a:t>
            </a:r>
            <a:r>
              <a:rPr lang="en-US" sz="1800" dirty="0" err="1"/>
              <a:t>netCDF</a:t>
            </a:r>
            <a:r>
              <a:rPr lang="en-US" sz="1800" dirty="0"/>
              <a:t> data in </a:t>
            </a:r>
            <a:r>
              <a:rPr lang="en-US" sz="1800" dirty="0" err="1"/>
              <a:t>CDAWeb</a:t>
            </a:r>
            <a:r>
              <a:rPr lang="en-US" sz="1800" dirty="0"/>
              <a:t>, SSC orbits, </a:t>
            </a:r>
            <a:r>
              <a:rPr lang="en-US" sz="1800" dirty="0" err="1"/>
              <a:t>OMNIweb</a:t>
            </a:r>
            <a:r>
              <a:rPr lang="en-US" sz="1800" dirty="0"/>
              <a:t>, HDP; use REST versions, many language examples</a:t>
            </a:r>
          </a:p>
          <a:p>
            <a:pPr lvl="1"/>
            <a:r>
              <a:rPr lang="en-US" sz="1800" dirty="0"/>
              <a:t>https://</a:t>
            </a:r>
            <a:r>
              <a:rPr lang="en-US" sz="1800" dirty="0" err="1"/>
              <a:t>cdaweb.sci.gsfc.nasa.gov</a:t>
            </a:r>
            <a:r>
              <a:rPr lang="en-US" sz="1800" dirty="0"/>
              <a:t>/</a:t>
            </a:r>
            <a:r>
              <a:rPr lang="en-US" sz="1800" dirty="0" err="1"/>
              <a:t>WebServices</a:t>
            </a:r>
            <a:r>
              <a:rPr lang="en-US" sz="1800" dirty="0"/>
              <a:t>/REST/ (same for </a:t>
            </a:r>
            <a:r>
              <a:rPr lang="en-US" sz="1800" dirty="0" err="1"/>
              <a:t>SSCweb</a:t>
            </a:r>
            <a:r>
              <a:rPr lang="en-US" sz="1800"/>
              <a:t>)</a:t>
            </a:r>
            <a:endParaRPr lang="en-US" sz="1800" dirty="0"/>
          </a:p>
          <a:p>
            <a:r>
              <a:rPr lang="en-US" sz="1800" dirty="0"/>
              <a:t>SPDF cited in a third of JGR Blue articles</a:t>
            </a:r>
          </a:p>
        </p:txBody>
      </p:sp>
    </p:spTree>
    <p:extLst>
      <p:ext uri="{BB962C8B-B14F-4D97-AF65-F5344CB8AC3E}">
        <p14:creationId xmlns:p14="http://schemas.microsoft.com/office/powerpoint/2010/main" val="3522962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xmlns:p14="http://schemas.microsoft.com/office/powerpoint/2010/main" spd="med" advClick="0" advTm="500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B6C4E08-E1F6-6A42-B5E5-461689FF1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SPDF Data Access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E6F583-DC77-7840-8F0A-DF8A20B128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437" y="1264430"/>
            <a:ext cx="8728363" cy="5328458"/>
          </a:xfrm>
        </p:spPr>
        <p:txBody>
          <a:bodyPr/>
          <a:lstStyle/>
          <a:p>
            <a:r>
              <a:rPr lang="en-US" sz="2000" dirty="0"/>
              <a:t>All data (not just CDFs and </a:t>
            </a:r>
            <a:r>
              <a:rPr lang="en-US" sz="2000" dirty="0" err="1"/>
              <a:t>netCDFs</a:t>
            </a:r>
            <a:r>
              <a:rPr lang="en-US" sz="2000" dirty="0"/>
              <a:t>) through FTP and HTTP </a:t>
            </a:r>
            <a:r>
              <a:rPr lang="en-US" sz="2000" dirty="0" err="1"/>
              <a:t>spdf.gsfc.nasa.gov</a:t>
            </a:r>
            <a:r>
              <a:rPr lang="en-US" sz="2000" dirty="0"/>
              <a:t>/pub/</a:t>
            </a:r>
          </a:p>
          <a:p>
            <a:r>
              <a:rPr lang="en-US" sz="2000" dirty="0"/>
              <a:t>https://</a:t>
            </a:r>
            <a:r>
              <a:rPr lang="en-US" sz="2000" dirty="0" err="1"/>
              <a:t>spdf.sci.gsfc.nasa.gov</a:t>
            </a:r>
            <a:r>
              <a:rPr lang="en-US" sz="2000" dirty="0"/>
              <a:t>/pub/catalogs/</a:t>
            </a:r>
            <a:r>
              <a:rPr lang="en-US" sz="2000" dirty="0" err="1"/>
              <a:t>all.xml</a:t>
            </a:r>
            <a:r>
              <a:rPr lang="en-US" sz="2000" dirty="0"/>
              <a:t> and SPASE records</a:t>
            </a:r>
            <a:endParaRPr lang="en-US" sz="1600" dirty="0"/>
          </a:p>
          <a:p>
            <a:r>
              <a:rPr lang="en-US" sz="2000" dirty="0" err="1"/>
              <a:t>CDAWeb</a:t>
            </a:r>
            <a:r>
              <a:rPr lang="en-US" sz="2000" dirty="0"/>
              <a:t> data browser for plots, lists (text, CSV, JSON), CDFs, audio</a:t>
            </a:r>
          </a:p>
          <a:p>
            <a:r>
              <a:rPr lang="en-US" sz="2000" dirty="0"/>
              <a:t>Web Services in REST and SOAP </a:t>
            </a:r>
            <a:r>
              <a:rPr lang="en-US" sz="2000" dirty="0" err="1"/>
              <a:t>cdaweb.gsfc.nasa.gov</a:t>
            </a:r>
            <a:r>
              <a:rPr lang="en-US" sz="2000" dirty="0"/>
              <a:t>/</a:t>
            </a:r>
            <a:r>
              <a:rPr lang="en-US" sz="2000" dirty="0" err="1"/>
              <a:t>WebServices</a:t>
            </a:r>
            <a:r>
              <a:rPr lang="en-US" sz="2000" dirty="0"/>
              <a:t>/</a:t>
            </a:r>
          </a:p>
          <a:p>
            <a:r>
              <a:rPr lang="en-US" sz="2000" dirty="0"/>
              <a:t>In IDL </a:t>
            </a:r>
            <a:r>
              <a:rPr lang="en-US" sz="2000" dirty="0" err="1"/>
              <a:t>cdaweb.gsfc.nasa.gov</a:t>
            </a:r>
            <a:r>
              <a:rPr lang="en-US" sz="2000" dirty="0"/>
              <a:t>/</a:t>
            </a:r>
            <a:r>
              <a:rPr lang="en-US" sz="2000" dirty="0" err="1"/>
              <a:t>WebServices</a:t>
            </a:r>
            <a:r>
              <a:rPr lang="en-US" sz="2000" dirty="0"/>
              <a:t>/REST/</a:t>
            </a:r>
            <a:r>
              <a:rPr lang="en-US" sz="2000" dirty="0" err="1"/>
              <a:t>CdasIdlLibrary.html</a:t>
            </a:r>
            <a:r>
              <a:rPr lang="en-US" sz="2000" dirty="0"/>
              <a:t> using </a:t>
            </a:r>
            <a:r>
              <a:rPr lang="en-US" sz="2000" dirty="0" err="1"/>
              <a:t>CDAWlib</a:t>
            </a:r>
            <a:r>
              <a:rPr lang="en-US" sz="2000" dirty="0"/>
              <a:t> IDL library routines </a:t>
            </a:r>
            <a:r>
              <a:rPr lang="en-US" sz="2000" dirty="0" err="1"/>
              <a:t>spdf.gsfc.nasa.gov</a:t>
            </a:r>
            <a:r>
              <a:rPr lang="en-US" sz="2000" dirty="0"/>
              <a:t>/</a:t>
            </a:r>
            <a:r>
              <a:rPr lang="en-US" sz="2000" dirty="0" err="1"/>
              <a:t>CDAWlib.html</a:t>
            </a:r>
            <a:endParaRPr lang="en-US" sz="2000" dirty="0"/>
          </a:p>
          <a:p>
            <a:r>
              <a:rPr lang="en-US" sz="2000" dirty="0"/>
              <a:t>Within </a:t>
            </a:r>
            <a:r>
              <a:rPr lang="en-US" sz="2000" dirty="0" err="1"/>
              <a:t>Autoplot</a:t>
            </a:r>
            <a:r>
              <a:rPr lang="en-US" sz="2000" dirty="0"/>
              <a:t> </a:t>
            </a:r>
            <a:r>
              <a:rPr lang="en-US" sz="2000" dirty="0" err="1"/>
              <a:t>autoplot.org</a:t>
            </a:r>
            <a:r>
              <a:rPr lang="en-US" sz="2000" dirty="0"/>
              <a:t>/</a:t>
            </a:r>
            <a:r>
              <a:rPr lang="en-US" sz="2000" dirty="0" err="1"/>
              <a:t>help#CDAWeb</a:t>
            </a:r>
            <a:endParaRPr lang="en-US" sz="2000" dirty="0"/>
          </a:p>
          <a:p>
            <a:r>
              <a:rPr lang="en-US" sz="2000" dirty="0"/>
              <a:t>HAPI interface to </a:t>
            </a:r>
            <a:r>
              <a:rPr lang="en-US" sz="2000" dirty="0" err="1"/>
              <a:t>CDAWeb</a:t>
            </a:r>
            <a:r>
              <a:rPr lang="en-US" sz="2000" dirty="0"/>
              <a:t> holdings </a:t>
            </a:r>
            <a:r>
              <a:rPr lang="en-US" sz="2000" dirty="0" err="1"/>
              <a:t>cdaweb.gsfc.nasa.gov</a:t>
            </a:r>
            <a:r>
              <a:rPr lang="en-US" sz="2000" dirty="0"/>
              <a:t>/</a:t>
            </a:r>
            <a:r>
              <a:rPr lang="en-US" sz="2000" dirty="0" err="1"/>
              <a:t>hapi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Get a CDF file containing the variables Magnitude and </a:t>
            </a:r>
            <a:r>
              <a:rPr lang="en-US" sz="2000" dirty="0" err="1"/>
              <a:t>BGSEc</a:t>
            </a:r>
            <a:r>
              <a:rPr lang="en-US" sz="2000" dirty="0"/>
              <a:t> data from the AC_H2_MFI dataset in the time range of 2009-06-01T00:00:00 to 2009-06-03T00:00:00: https://</a:t>
            </a:r>
            <a:r>
              <a:rPr lang="en-US" sz="2000" dirty="0" err="1"/>
              <a:t>cdaweb.gsfc.nasa.gov</a:t>
            </a:r>
            <a:r>
              <a:rPr lang="en-US" sz="2000" dirty="0"/>
              <a:t>/WS/</a:t>
            </a:r>
            <a:r>
              <a:rPr lang="en-US" sz="2000" dirty="0" err="1"/>
              <a:t>cdasr</a:t>
            </a:r>
            <a:r>
              <a:rPr lang="en-US" sz="2000" dirty="0"/>
              <a:t>/1/</a:t>
            </a:r>
            <a:r>
              <a:rPr lang="en-US" sz="2000" dirty="0" err="1"/>
              <a:t>dataviews</a:t>
            </a:r>
            <a:r>
              <a:rPr lang="en-US" sz="2000" dirty="0"/>
              <a:t>/</a:t>
            </a:r>
            <a:r>
              <a:rPr lang="en-US" sz="2000" dirty="0" err="1"/>
              <a:t>sp_phys</a:t>
            </a:r>
            <a:r>
              <a:rPr lang="en-US" sz="2000" dirty="0"/>
              <a:t>/datasets/AC_H2_MFI/data/20090601T000000Z,20090603T000000Z/</a:t>
            </a:r>
            <a:r>
              <a:rPr lang="en-US" sz="2000" dirty="0" err="1"/>
              <a:t>Magnitude,BGSEc?format</a:t>
            </a:r>
            <a:r>
              <a:rPr lang="en-US" sz="2000" dirty="0"/>
              <a:t>=</a:t>
            </a:r>
            <a:r>
              <a:rPr lang="en-US" sz="2000" dirty="0" err="1"/>
              <a:t>cdf</a:t>
            </a:r>
            <a:r>
              <a:rPr lang="en-US" sz="2000" dirty="0"/>
              <a:t> </a:t>
            </a:r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7F9075-7F07-114D-A21C-4156F8919BD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737600" y="6592888"/>
            <a:ext cx="406400" cy="249237"/>
          </a:xfrm>
        </p:spPr>
        <p:txBody>
          <a:bodyPr/>
          <a:lstStyle/>
          <a:p>
            <a:fld id="{FB9C33C9-172C-EB4C-98D5-0E26F1E23F6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533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xmlns:p14="http://schemas.microsoft.com/office/powerpoint/2010/main" spd="med" advClick="0" advTm="500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4544" y="137160"/>
            <a:ext cx="7139826" cy="1116287"/>
          </a:xfrm>
          <a:solidFill>
            <a:srgbClr val="800000"/>
          </a:solidFill>
        </p:spPr>
        <p:txBody>
          <a:bodyPr/>
          <a:lstStyle/>
          <a:p>
            <a:r>
              <a:rPr lang="en-US" sz="3200" b="1" dirty="0">
                <a:solidFill>
                  <a:srgbClr val="FFFF00"/>
                </a:solidFill>
                <a:ea typeface="ＭＳ Ｐゴシック" charset="0"/>
                <a:cs typeface="ＭＳ Ｐゴシック" charset="0"/>
              </a:rPr>
              <a:t>Infrastructure for the </a:t>
            </a:r>
            <a:br>
              <a:rPr lang="en-US" sz="3200" b="1" dirty="0">
                <a:solidFill>
                  <a:srgbClr val="FFFF00"/>
                </a:solidFill>
                <a:ea typeface="ＭＳ Ｐゴシック" charset="0"/>
                <a:cs typeface="ＭＳ Ｐゴシック" charset="0"/>
              </a:rPr>
            </a:br>
            <a:r>
              <a:rPr lang="en-US" sz="3200" b="1" dirty="0">
                <a:solidFill>
                  <a:srgbClr val="FFFF00"/>
                </a:solidFill>
                <a:ea typeface="ＭＳ Ｐゴシック" charset="0"/>
                <a:cs typeface="ＭＳ Ｐゴシック" charset="0"/>
              </a:rPr>
              <a:t>Heliophysics Data Environment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900" y="1562100"/>
            <a:ext cx="9144000" cy="5295900"/>
          </a:xfrm>
        </p:spPr>
        <p:txBody>
          <a:bodyPr/>
          <a:lstStyle/>
          <a:p>
            <a:r>
              <a:rPr lang="en-US" sz="2400" b="1" dirty="0">
                <a:latin typeface="Arial" charset="0"/>
                <a:ea typeface="ＭＳ Ｐゴシック" charset="0"/>
              </a:rPr>
              <a:t>Heliophysics Data Portal (HDP)</a:t>
            </a:r>
          </a:p>
          <a:p>
            <a:pPr lvl="1"/>
            <a:r>
              <a:rPr lang="en-US" sz="1800" dirty="0">
                <a:latin typeface="Arial" charset="0"/>
                <a:ea typeface="ＭＳ Ｐゴシック" charset="0"/>
              </a:rPr>
              <a:t>HDP is a world-wide inventory of public Heliophysics-relevant data</a:t>
            </a:r>
          </a:p>
          <a:p>
            <a:pPr lvl="1"/>
            <a:r>
              <a:rPr lang="en-US" sz="1800" dirty="0">
                <a:latin typeface="Arial" charset="0"/>
                <a:ea typeface="ＭＳ Ｐゴシック" charset="0"/>
              </a:rPr>
              <a:t>SPDF also uses HDP as our high-level dataset inventory</a:t>
            </a:r>
          </a:p>
          <a:p>
            <a:pPr lvl="3"/>
            <a:endParaRPr lang="en-US" sz="600" dirty="0">
              <a:latin typeface="Arial" charset="0"/>
              <a:ea typeface="ＭＳ Ｐゴシック" charset="0"/>
            </a:endParaRPr>
          </a:p>
          <a:p>
            <a:r>
              <a:rPr lang="en-US" sz="2000" b="1" dirty="0">
                <a:latin typeface="Arial" charset="0"/>
                <a:ea typeface="ＭＳ Ｐゴシック" charset="0"/>
              </a:rPr>
              <a:t>CDF (Common Data Format) 					and SPDF Metadata Guidelines</a:t>
            </a:r>
          </a:p>
          <a:p>
            <a:pPr lvl="1"/>
            <a:r>
              <a:rPr lang="en-US" sz="1800" b="1" dirty="0">
                <a:latin typeface="Arial" charset="0"/>
                <a:ea typeface="ＭＳ Ｐゴシック" charset="0"/>
              </a:rPr>
              <a:t>Self-describing</a:t>
            </a:r>
            <a:r>
              <a:rPr lang="en-US" sz="1800" dirty="0">
                <a:latin typeface="Arial" charset="0"/>
                <a:ea typeface="ＭＳ Ｐゴシック" charset="0"/>
              </a:rPr>
              <a:t> data format for storing/using scalar and multi-dimensional data in a platform- and discipline-independent fashion.  </a:t>
            </a:r>
          </a:p>
          <a:p>
            <a:pPr lvl="1"/>
            <a:r>
              <a:rPr lang="en-US" sz="1800" b="1" dirty="0">
                <a:latin typeface="Arial" charset="0"/>
                <a:ea typeface="ＭＳ Ｐゴシック" charset="0"/>
              </a:rPr>
              <a:t>Self-documenting</a:t>
            </a:r>
            <a:r>
              <a:rPr lang="en-US" sz="1800" dirty="0">
                <a:latin typeface="Arial" charset="0"/>
                <a:ea typeface="ＭＳ Ｐゴシック" charset="0"/>
              </a:rPr>
              <a:t> through use of global and variable “attributes”, both to the meaning/use of data and dependencies among variables</a:t>
            </a:r>
          </a:p>
          <a:p>
            <a:pPr lvl="1"/>
            <a:r>
              <a:rPr lang="en-US" sz="1800" b="1" dirty="0">
                <a:latin typeface="Arial" charset="0"/>
                <a:ea typeface="ＭＳ Ｐゴシック" charset="0"/>
              </a:rPr>
              <a:t>Associated</a:t>
            </a:r>
            <a:r>
              <a:rPr lang="en-US" sz="1800" dirty="0">
                <a:latin typeface="Arial" charset="0"/>
                <a:ea typeface="ＭＳ Ｐゴシック" charset="0"/>
              </a:rPr>
              <a:t> ISTP/SPDF structuring and metadata </a:t>
            </a:r>
            <a:r>
              <a:rPr lang="en-US" sz="1800" b="1" dirty="0">
                <a:latin typeface="Arial" charset="0"/>
                <a:ea typeface="ＭＳ Ｐゴシック" charset="0"/>
              </a:rPr>
              <a:t>guidelines</a:t>
            </a:r>
            <a:r>
              <a:rPr lang="en-US" sz="1800" dirty="0">
                <a:latin typeface="Arial" charset="0"/>
                <a:ea typeface="ＭＳ Ｐゴシック" charset="0"/>
              </a:rPr>
              <a:t> are critical to Heliophysics usability and are applicable beyond data in CDF</a:t>
            </a:r>
            <a:endParaRPr lang="en-US" sz="1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4"/>
            <a:endParaRPr lang="en-US" sz="600" dirty="0">
              <a:latin typeface="Arial" charset="0"/>
              <a:ea typeface="ＭＳ Ｐゴシック" charset="0"/>
            </a:endParaRPr>
          </a:p>
          <a:p>
            <a:r>
              <a:rPr lang="en-US" sz="2000" b="1" dirty="0">
                <a:latin typeface="Arial" charset="0"/>
                <a:ea typeface="ＭＳ Ｐゴシック" charset="0"/>
              </a:rPr>
              <a:t>APIs to SPDF system capabilities and data</a:t>
            </a:r>
          </a:p>
          <a:p>
            <a:pPr lvl="1"/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External software and services can leverage SPDF data/services (such as AMDA, 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Autoplot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, IDL, Python libraries)</a:t>
            </a:r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 bwMode="auto">
          <a:xfrm>
            <a:off x="8725092" y="6619240"/>
            <a:ext cx="406208" cy="213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7248" tIns="58624" rIns="117248" bIns="58624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4572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7983C1-D1D5-4043-8BE8-BD9940170FDD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13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xmlns:p14="http://schemas.microsoft.com/office/powerpoint/2010/main" spd="med" advClick="0" advTm="500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800000"/>
          </a:solidFill>
        </p:spPr>
        <p:txBody>
          <a:bodyPr/>
          <a:lstStyle/>
          <a:p>
            <a:pPr eaLnBrk="1" hangingPunct="1"/>
            <a:r>
              <a:rPr lang="en-US" sz="4000" b="1" dirty="0">
                <a:solidFill>
                  <a:srgbClr val="FFFF00"/>
                </a:solidFill>
                <a:ea typeface="ＭＳ Ｐゴシック" charset="0"/>
                <a:cs typeface="ＭＳ Ｐゴシック" charset="0"/>
              </a:rPr>
              <a:t>Basic Definitions:  What is CDF?</a:t>
            </a:r>
          </a:p>
        </p:txBody>
      </p:sp>
      <p:sp>
        <p:nvSpPr>
          <p:cNvPr id="8194" name="Rectangle 3"/>
          <p:cNvSpPr>
            <a:spLocks noGrp="1" noChangeArrowheads="1"/>
          </p:cNvSpPr>
          <p:nvPr>
            <p:ph idx="1"/>
          </p:nvPr>
        </p:nvSpPr>
        <p:spPr/>
        <p:txBody>
          <a:bodyPr lIns="117247" tIns="58623" rIns="117247" bIns="58623"/>
          <a:lstStyle/>
          <a:p>
            <a:pPr marL="234950" indent="-228600"/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Common Data Format (CDF)</a:t>
            </a:r>
          </a:p>
          <a:p>
            <a:pPr marL="468312" lvl="1" indent="-228600"/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Self-describing data format for the storage and manipulation of scalar and multidimensional data in a platform- and discipline-independent fashion</a:t>
            </a:r>
          </a:p>
          <a:p>
            <a:pPr marL="468312" lvl="1" indent="-228600"/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Actual data format which CDF utilizes is intended to be completely transparent to the user and accessible through a consistent set of interface routines</a:t>
            </a:r>
          </a:p>
          <a:p>
            <a:pPr marL="692150" lvl="2" indent="-228600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Programmers are not burdened with performing low level I/O's to physically format and un-format data files</a:t>
            </a:r>
          </a:p>
          <a:p>
            <a:pPr marL="692150" lvl="2" indent="-228600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Built-in compression capability and transparent decompression</a:t>
            </a:r>
          </a:p>
          <a:p>
            <a:pPr marL="692150" lvl="2" indent="-228600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Library core is pointer logic that maps to/from block data implementation</a:t>
            </a:r>
          </a:p>
          <a:p>
            <a:pPr marL="692150" lvl="2" indent="-228600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CDF includes an internal checksum to ensure integrity</a:t>
            </a:r>
          </a:p>
          <a:p>
            <a:pPr marL="234950" indent="-228600"/>
            <a:r>
              <a:rPr lang="en-US" sz="2200" dirty="0">
                <a:latin typeface="Arial" charset="0"/>
                <a:ea typeface="ＭＳ Ｐゴシック" charset="0"/>
                <a:cs typeface="ＭＳ Ｐゴシック" charset="0"/>
              </a:rPr>
              <a:t>Software distribution includes C, Java, Perl and Fortran APIs</a:t>
            </a:r>
          </a:p>
          <a:p>
            <a:pPr marL="468312" lvl="1" indent="-228600"/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High-level toolkit of utilities for creating, browsing and modifying CDF data  to/from a regular text or XML files</a:t>
            </a:r>
          </a:p>
          <a:p>
            <a:pPr marL="468312" lvl="1" indent="-228600"/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Support libraries for IDL and </a:t>
            </a:r>
            <a:r>
              <a:rPr lang="en-US" sz="1800" dirty="0" err="1">
                <a:latin typeface="Arial" charset="0"/>
                <a:ea typeface="ＭＳ Ｐゴシック" charset="0"/>
                <a:cs typeface="ＭＳ Ｐゴシック" charset="0"/>
              </a:rPr>
              <a:t>MatLab</a:t>
            </a: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 (included in their distributions)</a:t>
            </a:r>
          </a:p>
          <a:p>
            <a:pPr marL="468312" lvl="1" indent="-228600"/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Additional </a:t>
            </a:r>
            <a:r>
              <a:rPr lang="en-US" sz="1800" dirty="0" err="1">
                <a:latin typeface="Arial" charset="0"/>
                <a:ea typeface="ＭＳ Ｐゴシック" charset="0"/>
                <a:cs typeface="ＭＳ Ｐゴシック" charset="0"/>
              </a:rPr>
              <a:t>CDAWlib</a:t>
            </a: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 distribution includes rich set of IDL procedures</a:t>
            </a:r>
          </a:p>
        </p:txBody>
      </p:sp>
    </p:spTree>
    <p:extLst>
      <p:ext uri="{BB962C8B-B14F-4D97-AF65-F5344CB8AC3E}">
        <p14:creationId xmlns:p14="http://schemas.microsoft.com/office/powerpoint/2010/main" val="1568296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xmlns:p14="http://schemas.microsoft.com/office/powerpoint/2010/main" spd="med" advClick="0" advTm="500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194552" y="101599"/>
            <a:ext cx="8873247" cy="736601"/>
          </a:xfrm>
          <a:solidFill>
            <a:srgbClr val="800000"/>
          </a:solidFill>
        </p:spPr>
        <p:txBody>
          <a:bodyPr/>
          <a:lstStyle/>
          <a:p>
            <a:r>
              <a:rPr lang="en-US" sz="3200" b="1" dirty="0">
                <a:solidFill>
                  <a:srgbClr val="FFFF00"/>
                </a:solidFill>
                <a:ea typeface="ＭＳ Ｐゴシック" charset="0"/>
                <a:cs typeface="ＭＳ Ｐゴシック" charset="0"/>
              </a:rPr>
              <a:t>SPDF adding </a:t>
            </a:r>
            <a:r>
              <a:rPr lang="en-US" sz="3200" b="1" dirty="0" err="1">
                <a:solidFill>
                  <a:srgbClr val="FFFF00"/>
                </a:solidFill>
                <a:ea typeface="ＭＳ Ｐゴシック" charset="0"/>
                <a:cs typeface="ＭＳ Ｐゴシック" charset="0"/>
              </a:rPr>
              <a:t>netCDF</a:t>
            </a:r>
            <a:r>
              <a:rPr lang="en-US" sz="3200" b="1" dirty="0">
                <a:solidFill>
                  <a:srgbClr val="FFFF00"/>
                </a:solidFill>
                <a:ea typeface="ＭＳ Ｐゴシック" charset="0"/>
                <a:cs typeface="ＭＳ Ｐゴシック" charset="0"/>
              </a:rPr>
              <a:t> support</a:t>
            </a:r>
          </a:p>
        </p:txBody>
      </p:sp>
      <p:sp>
        <p:nvSpPr>
          <p:cNvPr id="7170" name="Rectangle 8"/>
          <p:cNvSpPr>
            <a:spLocks noGrp="1" noChangeArrowheads="1"/>
          </p:cNvSpPr>
          <p:nvPr>
            <p:ph type="body" idx="4294967295"/>
          </p:nvPr>
        </p:nvSpPr>
        <p:spPr>
          <a:xfrm>
            <a:off x="101600" y="995678"/>
            <a:ext cx="8966200" cy="5595623"/>
          </a:xfrm>
          <a:ln>
            <a:noFill/>
          </a:ln>
        </p:spPr>
        <p:txBody>
          <a:bodyPr/>
          <a:lstStyle/>
          <a:p>
            <a:pPr marL="381000" indent="-381000">
              <a:lnSpc>
                <a:spcPct val="90000"/>
              </a:lnSpc>
            </a:pP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As a Heliophysics Final Archive</a:t>
            </a:r>
          </a:p>
          <a:p>
            <a:pPr marL="894029" lvl="1" indent="-381000">
              <a:lnSpc>
                <a:spcPct val="90000"/>
              </a:lnSpc>
            </a:pP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Work closely with ICON/GOLD teams, and the relevant Heliophysics Virtual Observatory, to understand planned and actual data products</a:t>
            </a:r>
          </a:p>
          <a:p>
            <a:pPr marL="894029" lvl="1" indent="-381000">
              <a:lnSpc>
                <a:spcPct val="90000"/>
              </a:lnSpc>
            </a:pPr>
            <a:r>
              <a:rPr lang="en-US" sz="1800" dirty="0">
                <a:latin typeface="Arial" charset="0"/>
                <a:ea typeface="ＭＳ Ｐゴシック" charset="0"/>
              </a:rPr>
              <a:t>SPDF archival formats are </a:t>
            </a:r>
            <a:r>
              <a:rPr lang="en-US" sz="1800" u="sng" dirty="0">
                <a:latin typeface="Arial" charset="0"/>
                <a:ea typeface="ＭＳ Ｐゴシック" charset="0"/>
              </a:rPr>
              <a:t>NOT</a:t>
            </a:r>
            <a:r>
              <a:rPr lang="en-US" sz="1800" dirty="0">
                <a:latin typeface="Arial" charset="0"/>
                <a:ea typeface="ＭＳ Ｐゴシック" charset="0"/>
              </a:rPr>
              <a:t> restricted to CDF nor is metadata restricted to follow ISTP/SPDF Guidelines but Guidelines important to services</a:t>
            </a:r>
            <a:endParaRPr lang="en-US" sz="7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1993976" lvl="3" indent="-381000">
              <a:lnSpc>
                <a:spcPct val="90000"/>
              </a:lnSpc>
            </a:pPr>
            <a:endParaRPr lang="en-US" sz="600" dirty="0">
              <a:latin typeface="Times New Roman" charset="0"/>
              <a:ea typeface="ＭＳ Ｐゴシック" charset="0"/>
            </a:endParaRPr>
          </a:p>
          <a:p>
            <a:pPr marL="381000" indent="-381000">
              <a:lnSpc>
                <a:spcPct val="90000"/>
              </a:lnSpc>
            </a:pP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Help support creation and use of ICON/GOLD metadata to the ISTP/SPDF guidelines in the netCDF format</a:t>
            </a:r>
          </a:p>
          <a:p>
            <a:pPr marL="800100" lvl="1" indent="-342900">
              <a:lnSpc>
                <a:spcPct val="90000"/>
              </a:lnSpc>
            </a:pPr>
            <a:r>
              <a:rPr lang="en-US" sz="1800" dirty="0">
                <a:latin typeface="Arial" charset="0"/>
                <a:ea typeface="ＭＳ Ｐゴシック" charset="0"/>
              </a:rPr>
              <a:t>Use of data/metadata standard generally aids science within mission</a:t>
            </a:r>
          </a:p>
          <a:p>
            <a:pPr marL="800100" lvl="1" indent="-342900">
              <a:lnSpc>
                <a:spcPct val="90000"/>
              </a:lnSpc>
            </a:pPr>
            <a:r>
              <a:rPr lang="en-US" sz="1800" dirty="0">
                <a:latin typeface="Arial" charset="0"/>
                <a:ea typeface="ＭＳ Ｐゴシック" charset="0"/>
              </a:rPr>
              <a:t>Use of data/metadata standard generally enables easier community access</a:t>
            </a:r>
          </a:p>
          <a:p>
            <a:pPr marL="800100" lvl="1" indent="-342900">
              <a:lnSpc>
                <a:spcPct val="90000"/>
              </a:lnSpc>
            </a:pPr>
            <a:r>
              <a:rPr lang="en-US" sz="1800" dirty="0">
                <a:latin typeface="Arial" charset="0"/>
                <a:ea typeface="ＭＳ Ｐゴシック" charset="0"/>
              </a:rPr>
              <a:t>Use of data/metadata standard enables use of data in generic tools</a:t>
            </a:r>
          </a:p>
          <a:p>
            <a:pPr marL="800100" lvl="1" indent="-342900">
              <a:lnSpc>
                <a:spcPct val="90000"/>
              </a:lnSpc>
            </a:pPr>
            <a:r>
              <a:rPr lang="en-US" sz="1800" dirty="0">
                <a:latin typeface="Arial" charset="0"/>
                <a:ea typeface="ＭＳ Ｐゴシック" charset="0"/>
              </a:rPr>
              <a:t>SPDF has extended its SKTEditor tool to read/write netCDF</a:t>
            </a:r>
          </a:p>
          <a:p>
            <a:pPr marL="2485393" lvl="4" indent="-342900">
              <a:lnSpc>
                <a:spcPct val="90000"/>
              </a:lnSpc>
            </a:pPr>
            <a:endParaRPr lang="en-US" sz="700" b="1" dirty="0">
              <a:solidFill>
                <a:srgbClr val="082CD6"/>
              </a:solidFill>
              <a:latin typeface="Arial" charset="0"/>
              <a:ea typeface="ＭＳ Ｐゴシック" charset="0"/>
            </a:endParaRPr>
          </a:p>
          <a:p>
            <a:pPr marL="1900047" lvl="3" indent="-342900">
              <a:lnSpc>
                <a:spcPct val="90000"/>
              </a:lnSpc>
            </a:pPr>
            <a:endParaRPr lang="en-US" sz="100" dirty="0">
              <a:latin typeface="Times New Roman" charset="0"/>
              <a:ea typeface="ＭＳ Ｐゴシック" charset="0"/>
            </a:endParaRPr>
          </a:p>
          <a:p>
            <a:pPr marL="381000" indent="-381000">
              <a:lnSpc>
                <a:spcPct val="90000"/>
              </a:lnSpc>
            </a:pP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Support ingest/distribution of data through CDAWeb </a:t>
            </a:r>
          </a:p>
          <a:p>
            <a:pPr marL="894029" lvl="1" indent="-381000">
              <a:lnSpc>
                <a:spcPct val="90000"/>
              </a:lnSpc>
            </a:pPr>
            <a:r>
              <a:rPr lang="en-US" altLang="ja-JP" sz="1800" dirty="0">
                <a:latin typeface="Arial" charset="0"/>
                <a:ea typeface="ＭＳ Ｐゴシック" charset="0"/>
                <a:cs typeface="ＭＳ Ｐゴシック" charset="0"/>
              </a:rPr>
              <a:t>Requires SPDF to extend CDAWeb system to read/write data in netCDF</a:t>
            </a:r>
          </a:p>
          <a:p>
            <a:pPr marL="894029" lvl="1" indent="-381000">
              <a:lnSpc>
                <a:spcPct val="90000"/>
              </a:lnSpc>
            </a:pPr>
            <a:r>
              <a:rPr lang="en-US" altLang="ja-JP" sz="1800" dirty="0">
                <a:latin typeface="Arial" charset="0"/>
                <a:ea typeface="ＭＳ Ｐゴシック" charset="0"/>
                <a:cs typeface="ＭＳ Ｐゴシック" charset="0"/>
              </a:rPr>
              <a:t>Will enable access through existing webservices APIs</a:t>
            </a:r>
          </a:p>
          <a:p>
            <a:pPr marL="894029" lvl="1" indent="-381000">
              <a:lnSpc>
                <a:spcPct val="90000"/>
              </a:lnSpc>
            </a:pPr>
            <a:r>
              <a:rPr lang="en-US" sz="1800" dirty="0">
                <a:latin typeface="Arial" charset="0"/>
                <a:ea typeface="ＭＳ Ｐゴシック" charset="0"/>
              </a:rPr>
              <a:t>Multiple ways SPDF can ingest data</a:t>
            </a:r>
          </a:p>
          <a:p>
            <a:pPr marL="513029" lvl="1" indent="0">
              <a:lnSpc>
                <a:spcPct val="90000"/>
              </a:lnSpc>
              <a:buNone/>
            </a:pPr>
            <a:endParaRPr lang="en-US" sz="2200" b="1" dirty="0">
              <a:solidFill>
                <a:srgbClr val="0000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8737792" y="6592904"/>
            <a:ext cx="406208" cy="249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7248" tIns="58624" rIns="117248" bIns="58624" numCol="1" anchor="t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fld id="{FB9C33C9-172C-EB4C-98D5-0E26F1E23F61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608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">
        <p:fade/>
      </p:transition>
    </mc:Choice>
    <mc:Fallback xmlns="">
      <p:transition xmlns:p14="http://schemas.microsoft.com/office/powerpoint/2010/main" spd="med" advClick="0" advTm="6000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5EEA5-C3D3-804E-B0C7-1CD4E405E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Presently Low Priority Directions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FE6B97-2B4F-FB41-92D6-1B6B9F2444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CDF libraries, tools and wrappers</a:t>
            </a:r>
          </a:p>
          <a:p>
            <a:pPr lvl="1"/>
            <a:r>
              <a:rPr lang="en-US" sz="1800" dirty="0"/>
              <a:t>Add </a:t>
            </a:r>
            <a:r>
              <a:rPr lang="en-US" sz="1800" dirty="0" err="1"/>
              <a:t>SWIG.org</a:t>
            </a:r>
            <a:r>
              <a:rPr lang="en-US" sz="1800" dirty="0"/>
              <a:t> to support GDL, Octave, etc.; support Excel, </a:t>
            </a:r>
            <a:r>
              <a:rPr lang="en-US" sz="1800" dirty="0" err="1"/>
              <a:t>WebWinds</a:t>
            </a:r>
            <a:endParaRPr lang="en-US" sz="1800" dirty="0"/>
          </a:p>
          <a:p>
            <a:pPr lvl="1"/>
            <a:r>
              <a:rPr lang="en-US" sz="1800" dirty="0"/>
              <a:t>Get </a:t>
            </a:r>
            <a:r>
              <a:rPr lang="en-US" sz="1800" dirty="0" err="1"/>
              <a:t>Opendap</a:t>
            </a:r>
            <a:r>
              <a:rPr lang="en-US" sz="1800" dirty="0"/>
              <a:t> working with latest CDF versions</a:t>
            </a:r>
          </a:p>
          <a:p>
            <a:pPr lvl="1"/>
            <a:r>
              <a:rPr lang="en-US" sz="1800" dirty="0"/>
              <a:t>Add groups, parent-child relationship [complicates generic software]</a:t>
            </a:r>
          </a:p>
          <a:p>
            <a:pPr lvl="1"/>
            <a:r>
              <a:rPr lang="en-US" sz="1800" dirty="0"/>
              <a:t>Layer CDF API on HDF-5 as </a:t>
            </a:r>
            <a:r>
              <a:rPr lang="en-US" sz="1800" dirty="0" err="1"/>
              <a:t>netCDF</a:t>
            </a:r>
            <a:r>
              <a:rPr lang="en-US" sz="1800" dirty="0"/>
              <a:t> did [pure Python CDF library better than heavy HDF library]</a:t>
            </a:r>
          </a:p>
          <a:p>
            <a:pPr lvl="1"/>
            <a:r>
              <a:rPr lang="en-US" sz="1800" dirty="0"/>
              <a:t>Streaming CDFs</a:t>
            </a:r>
          </a:p>
          <a:p>
            <a:pPr lvl="1"/>
            <a:r>
              <a:rPr lang="en-US" sz="1800" dirty="0"/>
              <a:t>Parallel or in-memory compression for higher performance</a:t>
            </a:r>
          </a:p>
          <a:p>
            <a:pPr lvl="1"/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Support </a:t>
            </a:r>
            <a:r>
              <a:rPr lang="en-US" sz="1800" dirty="0" err="1">
                <a:latin typeface="Arial" charset="0"/>
                <a:ea typeface="ＭＳ Ｐゴシック" charset="0"/>
                <a:cs typeface="ＭＳ Ｐゴシック" charset="0"/>
              </a:rPr>
              <a:t>UDunits</a:t>
            </a: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  <a:hlinkClick r:id="rId2"/>
              </a:rPr>
              <a:t>www.unidata.ucar.edu/software/udunits/</a:t>
            </a:r>
            <a:endParaRPr lang="en-US" sz="1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173037" lvl="1" indent="0">
              <a:buNone/>
            </a:pPr>
            <a:endParaRPr lang="en-US" sz="1800" dirty="0"/>
          </a:p>
          <a:p>
            <a:r>
              <a:rPr lang="en-US" sz="2000" dirty="0"/>
              <a:t>ISTP/SPDF Guidelines</a:t>
            </a:r>
          </a:p>
          <a:p>
            <a:pPr lvl="1"/>
            <a:r>
              <a:rPr lang="en-US" sz="1800" dirty="0"/>
              <a:t>Port </a:t>
            </a:r>
            <a:r>
              <a:rPr lang="en-US" sz="1800" dirty="0" err="1"/>
              <a:t>SKTeditor</a:t>
            </a:r>
            <a:r>
              <a:rPr lang="en-US" sz="1800" dirty="0"/>
              <a:t> to </a:t>
            </a:r>
            <a:r>
              <a:rPr lang="en-US" sz="1800" dirty="0" err="1"/>
              <a:t>Javascript</a:t>
            </a:r>
            <a:endParaRPr lang="en-US" sz="1800" dirty="0"/>
          </a:p>
          <a:p>
            <a:pPr lvl="1"/>
            <a:r>
              <a:rPr lang="en-US" sz="1800" dirty="0"/>
              <a:t>Add naming spaces to attribute names, SPDF_*</a:t>
            </a:r>
          </a:p>
          <a:p>
            <a:pPr marL="173037" lvl="1" indent="0">
              <a:buNone/>
            </a:pPr>
            <a:endParaRPr lang="en-US" sz="1800" dirty="0"/>
          </a:p>
          <a:p>
            <a:r>
              <a:rPr lang="en-US" sz="2000" dirty="0" err="1"/>
              <a:t>CDFlib</a:t>
            </a:r>
            <a:r>
              <a:rPr lang="en-US" sz="2000" dirty="0"/>
              <a:t> (IDL)</a:t>
            </a:r>
          </a:p>
          <a:p>
            <a:pPr lvl="1"/>
            <a:r>
              <a:rPr lang="en-US" sz="1800" dirty="0"/>
              <a:t>Add naming spaces for our routines, SPDF_*</a:t>
            </a:r>
          </a:p>
        </p:txBody>
      </p:sp>
    </p:spTree>
    <p:extLst>
      <p:ext uri="{BB962C8B-B14F-4D97-AF65-F5344CB8AC3E}">
        <p14:creationId xmlns:p14="http://schemas.microsoft.com/office/powerpoint/2010/main" val="336145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xmlns:p14="http://schemas.microsoft.com/office/powerpoint/2010/main" spd="med" advClick="0" advTm="5000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996" y="304800"/>
            <a:ext cx="7772015" cy="1282700"/>
          </a:xfrm>
          <a:solidFill>
            <a:srgbClr val="800000"/>
          </a:solidFill>
        </p:spPr>
        <p:txBody>
          <a:bodyPr/>
          <a:lstStyle/>
          <a:p>
            <a:pPr eaLnBrk="1" hangingPunct="1"/>
            <a:r>
              <a:rPr lang="en-US" sz="4000" b="1" dirty="0">
                <a:solidFill>
                  <a:srgbClr val="FFFF00"/>
                </a:solidFill>
                <a:ea typeface="ＭＳ Ｐゴシック" charset="0"/>
                <a:cs typeface="ＭＳ Ｐゴシック" charset="0"/>
              </a:rPr>
              <a:t>Recommended Steps to Put Data into CDF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8153400" cy="4660900"/>
          </a:xfrm>
        </p:spPr>
        <p:txBody>
          <a:bodyPr/>
          <a:lstStyle/>
          <a:p>
            <a:pPr marL="457200" indent="-457200" eaLnBrk="1" hangingPunct="1">
              <a:buFontTx/>
              <a:buAutoNum type="arabicPeriod"/>
              <a:defRPr/>
            </a:pP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Define and create the CDF structure to receive the data</a:t>
            </a:r>
          </a:p>
          <a:p>
            <a:pPr marL="838200" lvl="1" indent="-381000" eaLnBrk="1" hangingPunct="1">
              <a:defRPr/>
            </a:pPr>
            <a:r>
              <a:rPr lang="en-US" sz="1800" dirty="0">
                <a:latin typeface="Arial" charset="0"/>
                <a:ea typeface="ＭＳ Ｐゴシック" charset="0"/>
              </a:rPr>
              <a:t>Create/edit skeleton CDF</a:t>
            </a:r>
          </a:p>
          <a:p>
            <a:pPr marL="1257300" lvl="2" indent="-342900" eaLnBrk="1" hangingPunct="1">
              <a:defRPr/>
            </a:pPr>
            <a:r>
              <a:rPr lang="en-US" sz="1600" dirty="0">
                <a:latin typeface="Arial" charset="0"/>
                <a:ea typeface="ＭＳ Ｐゴシック" charset="0"/>
              </a:rPr>
              <a:t>Use SKTEditor</a:t>
            </a:r>
          </a:p>
          <a:p>
            <a:pPr marL="1257300" lvl="2" indent="-342900" eaLnBrk="1" hangingPunct="1">
              <a:defRPr/>
            </a:pPr>
            <a:r>
              <a:rPr lang="en-US" sz="1600" dirty="0">
                <a:latin typeface="Arial" charset="0"/>
                <a:ea typeface="ＭＳ Ｐゴシック" charset="0"/>
              </a:rPr>
              <a:t>Use </a:t>
            </a:r>
            <a:r>
              <a:rPr lang="en-US" sz="1600" dirty="0" err="1">
                <a:latin typeface="Arial" charset="0"/>
                <a:ea typeface="ＭＳ Ｐゴシック" charset="0"/>
              </a:rPr>
              <a:t>Skeletontable</a:t>
            </a:r>
            <a:r>
              <a:rPr lang="en-US" sz="1600" dirty="0">
                <a:latin typeface="Arial" charset="0"/>
                <a:ea typeface="ＭＳ Ｐゴシック" charset="0"/>
              </a:rPr>
              <a:t>  and </a:t>
            </a:r>
            <a:r>
              <a:rPr lang="en-US" sz="1600" dirty="0" err="1">
                <a:latin typeface="Arial" charset="0"/>
                <a:ea typeface="ＭＳ Ｐゴシック" charset="0"/>
              </a:rPr>
              <a:t>SkeletonCDF</a:t>
            </a:r>
            <a:r>
              <a:rPr lang="en-US" sz="1600" dirty="0">
                <a:latin typeface="Arial" charset="0"/>
                <a:ea typeface="ＭＳ Ｐゴシック" charset="0"/>
              </a:rPr>
              <a:t> programs</a:t>
            </a:r>
          </a:p>
          <a:p>
            <a:pPr marL="857250" lvl="1" indent="-342900" eaLnBrk="1" hangingPunct="1">
              <a:defRPr/>
            </a:pPr>
            <a:r>
              <a:rPr lang="en-US" sz="1800" dirty="0">
                <a:latin typeface="Arial" charset="0"/>
                <a:ea typeface="ＭＳ Ｐゴシック" charset="0"/>
              </a:rPr>
              <a:t>Science-driven design</a:t>
            </a:r>
          </a:p>
          <a:p>
            <a:pPr marL="2019300" lvl="4" eaLnBrk="1" hangingPunct="1">
              <a:defRPr/>
            </a:pPr>
            <a:r>
              <a:rPr lang="en-US" sz="800" dirty="0">
                <a:latin typeface="Arial" charset="0"/>
                <a:ea typeface="ＭＳ Ｐゴシック" charset="0"/>
              </a:rPr>
              <a:t>	</a:t>
            </a:r>
          </a:p>
          <a:p>
            <a:pPr marL="457200" indent="-457200" eaLnBrk="1" hangingPunct="1">
              <a:buFontTx/>
              <a:buAutoNum type="arabicPeriod"/>
              <a:defRPr/>
            </a:pP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Use one of multiple technical options to add data</a:t>
            </a:r>
          </a:p>
          <a:p>
            <a:pPr marL="838200" lvl="1" indent="-381000" eaLnBrk="1" hangingPunct="1">
              <a:defRPr/>
            </a:pPr>
            <a:r>
              <a:rPr lang="en-US" sz="1800" dirty="0">
                <a:latin typeface="Arial" charset="0"/>
                <a:ea typeface="ＭＳ Ｐゴシック" charset="0"/>
              </a:rPr>
              <a:t>In IDL, e.g. use </a:t>
            </a:r>
            <a:r>
              <a:rPr lang="en-US" sz="1800" dirty="0" err="1">
                <a:latin typeface="Arial" charset="0"/>
                <a:ea typeface="ＭＳ Ｐゴシック" charset="0"/>
              </a:rPr>
              <a:t>IDLmakeCDF</a:t>
            </a:r>
            <a:r>
              <a:rPr lang="en-US" sz="1800" dirty="0">
                <a:latin typeface="Arial" charset="0"/>
                <a:ea typeface="ＭＳ Ｐゴシック" charset="0"/>
              </a:rPr>
              <a:t> procedures</a:t>
            </a:r>
          </a:p>
          <a:p>
            <a:pPr marL="838200" lvl="1" indent="-381000" eaLnBrk="1" hangingPunct="1">
              <a:defRPr/>
            </a:pPr>
            <a:r>
              <a:rPr lang="en-US" sz="1800" dirty="0">
                <a:latin typeface="Arial" charset="0"/>
                <a:ea typeface="ＭＳ Ｐゴシック" charset="0"/>
              </a:rPr>
              <a:t>Use makeCDF tool</a:t>
            </a:r>
          </a:p>
          <a:p>
            <a:pPr marL="838200" lvl="1" indent="-381000" eaLnBrk="1" hangingPunct="1">
              <a:defRPr/>
            </a:pPr>
            <a:r>
              <a:rPr lang="en-US" sz="1800" dirty="0">
                <a:latin typeface="Arial" charset="0"/>
                <a:ea typeface="ＭＳ Ｐゴシック" charset="0"/>
              </a:rPr>
              <a:t>Direct writes to CDF using CDF library</a:t>
            </a:r>
          </a:p>
          <a:p>
            <a:pPr marL="457200" indent="-457200" algn="ctr" eaLnBrk="1" hangingPunct="1">
              <a:buFontTx/>
              <a:buNone/>
              <a:defRPr/>
            </a:pP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-------------------------------------------</a:t>
            </a:r>
          </a:p>
          <a:p>
            <a:pPr marL="457200" indent="-457200" eaLnBrk="1" hangingPunct="1">
              <a:buFontTx/>
              <a:buNone/>
              <a:defRPr/>
            </a:pP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N.B.  For data in another standard self-describing format, SPDF’s translation software can convert data files into CDF </a:t>
            </a:r>
          </a:p>
          <a:p>
            <a:pPr marL="838200" lvl="1" indent="-381000" eaLnBrk="1" hangingPunct="1">
              <a:defRPr/>
            </a:pPr>
            <a:r>
              <a:rPr lang="en-US" sz="1800" dirty="0">
                <a:latin typeface="Arial" charset="0"/>
                <a:ea typeface="ＭＳ Ｐゴシック" charset="0"/>
              </a:rPr>
              <a:t>E.g. netCDF, HDF, FITS</a:t>
            </a:r>
          </a:p>
        </p:txBody>
      </p:sp>
      <p:sp>
        <p:nvSpPr>
          <p:cNvPr id="14339" name="Oval 5"/>
          <p:cNvSpPr>
            <a:spLocks noChangeArrowheads="1"/>
          </p:cNvSpPr>
          <p:nvPr/>
        </p:nvSpPr>
        <p:spPr bwMode="auto">
          <a:xfrm>
            <a:off x="550025" y="1752600"/>
            <a:ext cx="381000" cy="381000"/>
          </a:xfrm>
          <a:prstGeom prst="ellipse">
            <a:avLst/>
          </a:prstGeom>
          <a:noFill/>
          <a:ln w="5715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Oval 6"/>
          <p:cNvSpPr>
            <a:spLocks noChangeArrowheads="1"/>
          </p:cNvSpPr>
          <p:nvPr/>
        </p:nvSpPr>
        <p:spPr bwMode="auto">
          <a:xfrm>
            <a:off x="533400" y="3536950"/>
            <a:ext cx="381000" cy="381000"/>
          </a:xfrm>
          <a:prstGeom prst="ellipse">
            <a:avLst/>
          </a:prstGeom>
          <a:noFill/>
          <a:ln w="5715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6"/>
          <p:cNvSpPr txBox="1">
            <a:spLocks noChangeArrowheads="1"/>
          </p:cNvSpPr>
          <p:nvPr/>
        </p:nvSpPr>
        <p:spPr bwMode="auto">
          <a:xfrm>
            <a:off x="8737792" y="6592904"/>
            <a:ext cx="406208" cy="249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7248" tIns="58624" rIns="117248" bIns="58624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4572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B9C33C9-172C-EB4C-98D5-0E26F1E23F61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03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xmlns:p14="http://schemas.microsoft.com/office/powerpoint/2010/main" spd="med" advClick="0" advTm="5000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774896" y="266700"/>
            <a:ext cx="7772015" cy="876300"/>
          </a:xfrm>
          <a:solidFill>
            <a:srgbClr val="800000"/>
          </a:solidFill>
        </p:spPr>
        <p:txBody>
          <a:bodyPr/>
          <a:lstStyle/>
          <a:p>
            <a:pPr marL="457200" indent="-457200" eaLnBrk="1" hangingPunct="1"/>
            <a:r>
              <a:rPr lang="en-US" sz="4000" b="1" dirty="0">
                <a:solidFill>
                  <a:srgbClr val="FFFF00"/>
                </a:solidFill>
                <a:ea typeface="ＭＳ Ｐゴシック" charset="0"/>
                <a:cs typeface="ＭＳ Ｐゴシック" charset="0"/>
              </a:rPr>
              <a:t>Examples of CDF Variables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25600"/>
            <a:ext cx="8839200" cy="4826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dirty="0">
                <a:latin typeface="Arial" charset="0"/>
                <a:ea typeface="ＭＳ Ｐゴシック" charset="0"/>
              </a:rPr>
              <a:t>A simple scalar (e.g. B magnitude) is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>
                <a:latin typeface="Arial" charset="0"/>
                <a:ea typeface="ＭＳ Ｐゴシック" charset="0"/>
              </a:rPr>
              <a:t>Dimension 0 and record-varying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dirty="0">
                <a:latin typeface="Arial" charset="0"/>
                <a:ea typeface="ＭＳ Ｐゴシック" charset="0"/>
              </a:rPr>
              <a:t>By convention, time dependence is captured as record variance</a:t>
            </a:r>
          </a:p>
          <a:p>
            <a:pPr lvl="4" eaLnBrk="1" hangingPunct="1">
              <a:lnSpc>
                <a:spcPct val="90000"/>
              </a:lnSpc>
            </a:pPr>
            <a:r>
              <a:rPr lang="en-US" sz="700" dirty="0">
                <a:latin typeface="Arial" charset="0"/>
                <a:ea typeface="ＭＳ Ｐゴシック" charset="0"/>
              </a:rPr>
              <a:t>	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>
                <a:latin typeface="Arial" charset="0"/>
                <a:ea typeface="ＭＳ Ｐゴシック" charset="0"/>
              </a:rPr>
              <a:t>Vector B might be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>
                <a:latin typeface="Arial" charset="0"/>
                <a:ea typeface="ＭＳ Ｐゴシック" charset="0"/>
              </a:rPr>
              <a:t>1 time-dependent/record-varying variable of dimension 1 and size 3        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>
                <a:latin typeface="Arial" charset="0"/>
                <a:ea typeface="ＭＳ Ｐゴシック" charset="0"/>
              </a:rPr>
              <a:t>OR it could be (not recommended) 3 time-dependent scalars (dimension 0)</a:t>
            </a:r>
          </a:p>
          <a:p>
            <a:pPr lvl="4" eaLnBrk="1" hangingPunct="1">
              <a:lnSpc>
                <a:spcPct val="90000"/>
              </a:lnSpc>
            </a:pPr>
            <a:endParaRPr lang="en-US" sz="700" dirty="0">
              <a:latin typeface="Arial" charset="0"/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 dirty="0">
                <a:latin typeface="Arial" charset="0"/>
                <a:ea typeface="ＭＳ Ｐゴシック" charset="0"/>
              </a:rPr>
              <a:t>Flux at 10 energies should be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>
                <a:latin typeface="Arial" charset="0"/>
                <a:ea typeface="ＭＳ Ｐゴシック" charset="0"/>
              </a:rPr>
              <a:t>1 time-dependent variable of dimension 1 and size 10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>
                <a:latin typeface="Arial" charset="0"/>
                <a:ea typeface="ＭＳ Ｐゴシック" charset="0"/>
              </a:rPr>
              <a:t>Plus an attribute pointing to another variable with numerical values for these 10 energies (even if they don’t vary in time)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>
                <a:latin typeface="Arial" charset="0"/>
                <a:ea typeface="ＭＳ Ｐゴシック" charset="0"/>
              </a:rPr>
              <a:t>AND/OR an attribute pointing to another variable with e.g. energy band 	(time-independent) identifications (for labeling)</a:t>
            </a:r>
          </a:p>
          <a:p>
            <a:pPr lvl="4" eaLnBrk="1" hangingPunct="1">
              <a:lnSpc>
                <a:spcPct val="90000"/>
              </a:lnSpc>
            </a:pPr>
            <a:r>
              <a:rPr lang="en-US" sz="700" dirty="0">
                <a:latin typeface="Arial" charset="0"/>
                <a:ea typeface="ＭＳ Ｐゴシック" charset="0"/>
              </a:rPr>
              <a:t>	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>
                <a:latin typeface="Arial" charset="0"/>
                <a:ea typeface="ＭＳ Ｐゴシック" charset="0"/>
              </a:rPr>
              <a:t>Flux at 10/20 energies and 16/8 pitch angles should be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>
                <a:latin typeface="Arial" charset="0"/>
                <a:ea typeface="ＭＳ Ｐゴシック" charset="0"/>
              </a:rPr>
              <a:t>1 time-dependent variable of dimension 2 and sizes (20,16) (i.e. max dims)</a:t>
            </a:r>
          </a:p>
        </p:txBody>
      </p:sp>
    </p:spTree>
    <p:extLst>
      <p:ext uri="{BB962C8B-B14F-4D97-AF65-F5344CB8AC3E}">
        <p14:creationId xmlns:p14="http://schemas.microsoft.com/office/powerpoint/2010/main" val="1058145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xmlns:p14="http://schemas.microsoft.com/office/powerpoint/2010/main" spd="med" advClick="0" advTm="5000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996" y="304800"/>
            <a:ext cx="8204004" cy="800100"/>
          </a:xfrm>
          <a:solidFill>
            <a:srgbClr val="800000"/>
          </a:solidFill>
        </p:spPr>
        <p:txBody>
          <a:bodyPr/>
          <a:lstStyle/>
          <a:p>
            <a:pPr eaLnBrk="1" hangingPunct="1"/>
            <a:r>
              <a:rPr lang="en-US" sz="4000" b="1" dirty="0">
                <a:solidFill>
                  <a:srgbClr val="FFFF00"/>
                </a:solidFill>
                <a:ea typeface="ＭＳ Ｐゴシック" charset="0"/>
                <a:cs typeface="ＭＳ Ｐゴシック" charset="0"/>
              </a:rPr>
              <a:t>ISTP/SPDF Metadata Guidelines</a:t>
            </a:r>
          </a:p>
        </p:txBody>
      </p:sp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724" y="1180632"/>
            <a:ext cx="8928100" cy="5537200"/>
          </a:xfrm>
        </p:spPr>
        <p:txBody>
          <a:bodyPr/>
          <a:lstStyle/>
          <a:p>
            <a:pPr marL="234950" indent="-234950" eaLnBrk="1" hangingPunct="1">
              <a:lnSpc>
                <a:spcPct val="90000"/>
              </a:lnSpc>
            </a:pP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ISTP/IACG Guidelines (mid1990s) and subsequent extensions by SPDF define a set of implementation standards for CDFs </a:t>
            </a:r>
          </a:p>
          <a:p>
            <a:pPr marL="463550" lvl="1" indent="-228600">
              <a:lnSpc>
                <a:spcPct val="90000"/>
              </a:lnSpc>
            </a:pPr>
            <a:r>
              <a:rPr lang="en-US" sz="1800" dirty="0">
                <a:latin typeface="Arial" charset="0"/>
                <a:ea typeface="ＭＳ Ｐゴシック" charset="0"/>
              </a:rPr>
              <a:t>General file naming conventions</a:t>
            </a:r>
          </a:p>
          <a:p>
            <a:pPr marL="463550" lvl="1" indent="-228600" eaLnBrk="1" hangingPunct="1">
              <a:lnSpc>
                <a:spcPct val="90000"/>
              </a:lnSpc>
            </a:pPr>
            <a:r>
              <a:rPr lang="en-US" sz="1800" dirty="0">
                <a:latin typeface="Arial" charset="0"/>
                <a:ea typeface="ＭＳ Ｐゴシック" charset="0"/>
              </a:rPr>
              <a:t>Data is time ordered and time-identified; times vary by record</a:t>
            </a:r>
          </a:p>
          <a:p>
            <a:pPr marL="463550" lvl="1" indent="-228600" eaLnBrk="1" hangingPunct="1">
              <a:lnSpc>
                <a:spcPct val="90000"/>
              </a:lnSpc>
            </a:pPr>
            <a:r>
              <a:rPr lang="en-US" sz="1800" dirty="0">
                <a:latin typeface="Arial" charset="0"/>
                <a:ea typeface="ＭＳ Ｐゴシック" charset="0"/>
              </a:rPr>
              <a:t>Set of required and suggested metadata</a:t>
            </a:r>
          </a:p>
          <a:p>
            <a:pPr marL="463550" lvl="1" indent="-228600">
              <a:lnSpc>
                <a:spcPct val="90000"/>
              </a:lnSpc>
            </a:pP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Variable attributes can point to other variables by name</a:t>
            </a:r>
          </a:p>
          <a:p>
            <a:pPr marL="234950" lvl="2" indent="0">
              <a:lnSpc>
                <a:spcPct val="90000"/>
              </a:lnSpc>
              <a:buNone/>
            </a:pP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– Attributes thus carry information about relationships among variables</a:t>
            </a:r>
          </a:p>
          <a:p>
            <a:pPr marL="234950" lvl="2" indent="0">
              <a:lnSpc>
                <a:spcPct val="90000"/>
              </a:lnSpc>
              <a:buNone/>
            </a:pP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– Variables can carry metadata (e.g. labels for dimensional variables)</a:t>
            </a:r>
          </a:p>
          <a:p>
            <a:pPr marL="0" lvl="2" indent="0">
              <a:lnSpc>
                <a:spcPct val="90000"/>
              </a:lnSpc>
              <a:buNone/>
            </a:pPr>
            <a:r>
              <a:rPr lang="en-US" sz="8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endParaRPr lang="en-US" sz="800" dirty="0">
              <a:latin typeface="Arial" charset="0"/>
              <a:ea typeface="ＭＳ Ｐゴシック" charset="0"/>
            </a:endParaRPr>
          </a:p>
          <a:p>
            <a:pPr marL="234950" indent="-234950">
              <a:lnSpc>
                <a:spcPct val="90000"/>
              </a:lnSpc>
            </a:pPr>
            <a:r>
              <a:rPr lang="en-US" sz="2000" dirty="0">
                <a:ea typeface="ＭＳ Ｐゴシック" charset="0"/>
                <a:cs typeface="ＭＳ Ｐゴシック" charset="0"/>
              </a:rPr>
              <a:t>CDAWeb uses the additional concepts of “Skeleton” and </a:t>
            </a:r>
            <a:r>
              <a:rPr lang="ja-JP" altLang="en-US" sz="2000" dirty="0"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2000" dirty="0">
                <a:ea typeface="ＭＳ Ｐゴシック" charset="0"/>
                <a:cs typeface="ＭＳ Ｐゴシック" charset="0"/>
              </a:rPr>
              <a:t>Master</a:t>
            </a:r>
            <a:r>
              <a:rPr lang="ja-JP" altLang="en-US" sz="2000" dirty="0"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sz="2000" dirty="0">
                <a:ea typeface="ＭＳ Ｐゴシック" charset="0"/>
                <a:cs typeface="ＭＳ Ｐゴシック" charset="0"/>
              </a:rPr>
              <a:t> CDFs </a:t>
            </a:r>
            <a:endParaRPr lang="en-US" altLang="ja-JP" sz="2000" dirty="0">
              <a:ea typeface="ＭＳ Ｐゴシック" charset="0"/>
            </a:endParaRPr>
          </a:p>
          <a:p>
            <a:pPr marL="463550" lvl="1" indent="-228600" eaLnBrk="1" hangingPunct="1">
              <a:lnSpc>
                <a:spcPct val="90000"/>
              </a:lnSpc>
            </a:pPr>
            <a:r>
              <a:rPr lang="en-US" altLang="ja-JP" sz="1800" dirty="0">
                <a:ea typeface="ＭＳ Ｐゴシック" charset="0"/>
              </a:rPr>
              <a:t>“Skeleton” CDF is a CDF with structure and metadata defined but no data, so it can be used as a template from which to build a data file</a:t>
            </a:r>
          </a:p>
          <a:p>
            <a:pPr marL="463550" lvl="1" indent="-228600">
              <a:lnSpc>
                <a:spcPct val="90000"/>
              </a:lnSpc>
            </a:pPr>
            <a:r>
              <a:rPr lang="en-US" sz="1800" dirty="0">
                <a:ea typeface="ＭＳ Ｐゴシック" charset="0"/>
              </a:rPr>
              <a:t>“Master” CDF is the use of a “skeleton” CDF to insert supplemental or updated metadata for</a:t>
            </a:r>
            <a:r>
              <a:rPr lang="en-US" altLang="ja-JP" sz="1800" dirty="0">
                <a:ea typeface="ＭＳ Ｐゴシック" charset="0"/>
              </a:rPr>
              <a:t> CDFs in a dataset</a:t>
            </a:r>
          </a:p>
          <a:p>
            <a:pPr marL="234950" lvl="3" indent="-234950">
              <a:lnSpc>
                <a:spcPct val="90000"/>
              </a:lnSpc>
              <a:buNone/>
            </a:pPr>
            <a:r>
              <a:rPr lang="en-US" sz="800" dirty="0">
                <a:latin typeface="Arial" charset="0"/>
                <a:ea typeface="ＭＳ Ｐゴシック" charset="0"/>
                <a:cs typeface="ＭＳ Ｐゴシック" charset="0"/>
              </a:rPr>
              <a:t>  </a:t>
            </a:r>
          </a:p>
          <a:p>
            <a:pPr marL="234950" indent="-234950">
              <a:lnSpc>
                <a:spcPct val="90000"/>
              </a:lnSpc>
            </a:pP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CDAWeb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 display service (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CDAWlib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 software using IDL) and services are keyed to data and master CDFs that follow the above Guidelines</a:t>
            </a:r>
          </a:p>
          <a:p>
            <a:pPr marL="234950" lvl="3" indent="-234950">
              <a:lnSpc>
                <a:spcPct val="90000"/>
              </a:lnSpc>
              <a:buNone/>
            </a:pPr>
            <a:r>
              <a:rPr lang="en-US" altLang="ja-JP" sz="800" dirty="0">
                <a:ea typeface="ＭＳ Ｐゴシック" charset="0"/>
              </a:rPr>
              <a:t> </a:t>
            </a:r>
          </a:p>
          <a:p>
            <a:pPr marL="234950" indent="-234950">
              <a:lnSpc>
                <a:spcPct val="90000"/>
              </a:lnSpc>
            </a:pP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Concepts above directly/easily map and can fully apply to data in 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netCDF</a:t>
            </a:r>
            <a:endParaRPr lang="en-US" sz="2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234950" indent="-234950">
              <a:lnSpc>
                <a:spcPct val="90000"/>
              </a:lnSpc>
            </a:pP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Plan to systematize Guidelines but keep flexible for missions and 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CDAWeb</a:t>
            </a:r>
            <a:endParaRPr lang="en-US" sz="2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</a:pPr>
            <a:endParaRPr lang="en-US" sz="2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800" dirty="0">
                <a:latin typeface="Arial" charset="0"/>
                <a:ea typeface="ＭＳ Ｐゴシック" charset="0"/>
                <a:cs typeface="ＭＳ Ｐゴシック" charset="0"/>
              </a:rPr>
              <a:t>  </a:t>
            </a:r>
            <a:endParaRPr lang="en-US" sz="800" dirty="0">
              <a:latin typeface="Arial" charset="0"/>
              <a:ea typeface="ＭＳ Ｐゴシック" charset="0"/>
            </a:endParaRPr>
          </a:p>
          <a:p>
            <a:pPr lvl="1">
              <a:lnSpc>
                <a:spcPct val="90000"/>
              </a:lnSpc>
            </a:pPr>
            <a:endParaRPr lang="en-US" sz="18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8737792" y="6592904"/>
            <a:ext cx="406208" cy="249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7248" tIns="58624" rIns="117248" bIns="58624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4572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B9C33C9-172C-EB4C-98D5-0E26F1E23F61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173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xmlns:p14="http://schemas.microsoft.com/office/powerpoint/2010/main" spd="med" advClick="0" advTm="5000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E08B6-E7F3-844D-9DD9-16D52E34A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Key Metadata Guidelines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99EA21D-71D7-1649-BFBB-6221FC3114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ISTP/SPDF Guidelines </a:t>
            </a:r>
            <a:r>
              <a:rPr lang="en-US" sz="2000" dirty="0" err="1"/>
              <a:t>spdf.gsfc.nasa.gov</a:t>
            </a:r>
            <a:r>
              <a:rPr lang="en-US" sz="2000" dirty="0"/>
              <a:t>/</a:t>
            </a:r>
            <a:r>
              <a:rPr lang="en-US" sz="2000" dirty="0" err="1"/>
              <a:t>sp_use_of_cdf.html</a:t>
            </a:r>
            <a:endParaRPr lang="en-US" sz="2000" dirty="0"/>
          </a:p>
          <a:p>
            <a:r>
              <a:rPr lang="en-US" sz="2000" dirty="0"/>
              <a:t>Variable attributes required for automated processing:</a:t>
            </a:r>
          </a:p>
          <a:p>
            <a:pPr lvl="1"/>
            <a:r>
              <a:rPr lang="en-US" sz="1600" dirty="0" err="1"/>
              <a:t>Catdesc</a:t>
            </a:r>
            <a:r>
              <a:rPr lang="en-US" sz="1600" dirty="0"/>
              <a:t> for longer variable description</a:t>
            </a:r>
          </a:p>
          <a:p>
            <a:pPr lvl="1"/>
            <a:r>
              <a:rPr lang="en-US" sz="1600" dirty="0"/>
              <a:t>Depend_0 points to time variables</a:t>
            </a:r>
          </a:p>
          <a:p>
            <a:pPr lvl="1"/>
            <a:r>
              <a:rPr lang="en-US" sz="1600" dirty="0"/>
              <a:t>Depend_1, 2, 3 point to variables that describe other dimensions</a:t>
            </a:r>
          </a:p>
          <a:p>
            <a:pPr lvl="1"/>
            <a:r>
              <a:rPr lang="en-US" sz="1600" dirty="0" err="1"/>
              <a:t>Fieldnam</a:t>
            </a:r>
            <a:r>
              <a:rPr lang="en-US" sz="1600" dirty="0"/>
              <a:t> short variable name for plots</a:t>
            </a:r>
          </a:p>
          <a:p>
            <a:pPr lvl="1"/>
            <a:r>
              <a:rPr lang="en-US" sz="1600" dirty="0" err="1"/>
              <a:t>Fillval</a:t>
            </a:r>
            <a:r>
              <a:rPr lang="en-US" sz="1600" dirty="0"/>
              <a:t> values indicating missing or bad data</a:t>
            </a:r>
          </a:p>
          <a:p>
            <a:pPr lvl="1"/>
            <a:r>
              <a:rPr lang="en-US" sz="1600" dirty="0" err="1"/>
              <a:t>Lablaxis</a:t>
            </a:r>
            <a:r>
              <a:rPr lang="en-US" sz="1600" dirty="0"/>
              <a:t>/</a:t>
            </a:r>
            <a:r>
              <a:rPr lang="en-US" sz="1600" dirty="0" err="1"/>
              <a:t>Labl_ptr</a:t>
            </a:r>
            <a:r>
              <a:rPr lang="en-US" sz="1600" dirty="0"/>
              <a:t> for axis and column titles</a:t>
            </a:r>
          </a:p>
          <a:p>
            <a:pPr lvl="1"/>
            <a:r>
              <a:rPr lang="en-US" sz="1600" dirty="0"/>
              <a:t>Units/</a:t>
            </a:r>
            <a:r>
              <a:rPr lang="en-US" sz="1600" dirty="0" err="1"/>
              <a:t>Unit_ptr</a:t>
            </a:r>
            <a:endParaRPr lang="en-US" sz="1600" dirty="0"/>
          </a:p>
          <a:p>
            <a:pPr lvl="1"/>
            <a:r>
              <a:rPr lang="en-US" sz="1600" dirty="0" err="1"/>
              <a:t>Validmin</a:t>
            </a:r>
            <a:r>
              <a:rPr lang="en-US" sz="1600" dirty="0"/>
              <a:t>/max for valid data range</a:t>
            </a:r>
          </a:p>
          <a:p>
            <a:r>
              <a:rPr lang="en-US" sz="2000" dirty="0"/>
              <a:t>Will soon add SPASE and DOI global attributes to </a:t>
            </a:r>
            <a:r>
              <a:rPr lang="en-US" sz="2000" dirty="0" err="1"/>
              <a:t>CDAWeb</a:t>
            </a:r>
            <a:r>
              <a:rPr lang="en-US" sz="2000" dirty="0"/>
              <a:t> datasets</a:t>
            </a:r>
          </a:p>
          <a:p>
            <a:r>
              <a:rPr lang="en-US" sz="2000" dirty="0"/>
              <a:t>CDF Time variable types</a:t>
            </a:r>
          </a:p>
          <a:p>
            <a:pPr lvl="1"/>
            <a:r>
              <a:rPr lang="en-US" sz="1600" dirty="0"/>
              <a:t>CDF_TIME_TT2000 nanoseconds from J2000 in Terrestrial Time in 8 byte integer handles leap seconds and is well-defined; UTC conversion requires up-to-date leap second table (last value stored in CDF header as a check)</a:t>
            </a:r>
          </a:p>
          <a:p>
            <a:pPr lvl="1"/>
            <a:r>
              <a:rPr lang="en-US" sz="1600" dirty="0"/>
              <a:t>EPOCH milliseconds from 0AD in 8byte float; usually UTC but not leap seconds</a:t>
            </a:r>
          </a:p>
          <a:p>
            <a:pPr lvl="1"/>
            <a:r>
              <a:rPr lang="en-US" sz="1600"/>
              <a:t>EPOCH16 </a:t>
            </a:r>
            <a:r>
              <a:rPr lang="en-US" sz="1600" dirty="0"/>
              <a:t>picoseconds from 0AD </a:t>
            </a:r>
            <a:r>
              <a:rPr lang="en-US" sz="1600"/>
              <a:t>in two </a:t>
            </a:r>
            <a:r>
              <a:rPr lang="en-US" sz="1600" dirty="0"/>
              <a:t>8byte float; usually UTC but not leap seconds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674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xmlns:p14="http://schemas.microsoft.com/office/powerpoint/2010/main" spd="med" advClick="0" advTm="5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FCDA2-0116-674A-A766-675292833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metadata conventions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7ECAD2-FFD4-634B-BB72-8F1C47409F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193" y="1269188"/>
            <a:ext cx="8728363" cy="5328458"/>
          </a:xfrm>
        </p:spPr>
        <p:txBody>
          <a:bodyPr/>
          <a:lstStyle/>
          <a:p>
            <a:r>
              <a:rPr lang="en-US" sz="2000" dirty="0"/>
              <a:t>Leverage standardized self-describing data formats, metadata for datasets and parameters, time conventions, and dataset and </a:t>
            </a:r>
            <a:r>
              <a:rPr lang="en-US" sz="2000" dirty="0" err="1"/>
              <a:t>filenaming</a:t>
            </a:r>
            <a:r>
              <a:rPr lang="en-US" sz="2000" dirty="0"/>
              <a:t> conventions to enable effective data analysis and browsing using generic easy-to-use software and web services</a:t>
            </a:r>
          </a:p>
          <a:p>
            <a:r>
              <a:rPr lang="en-US" sz="2000" dirty="0"/>
              <a:t>Restricting metadata representations limits the number of equivalent possibilities with which software must deal, and thus fosters interoperability</a:t>
            </a:r>
          </a:p>
          <a:p>
            <a:r>
              <a:rPr lang="en-US" sz="2000" dirty="0"/>
              <a:t>Conventions standardize ways to name things, represent relationships, and locate data in space and time</a:t>
            </a:r>
          </a:p>
          <a:p>
            <a:r>
              <a:rPr lang="en-US" sz="2000" dirty="0"/>
              <a:t>Enables developing applications with powerful extraction, </a:t>
            </a:r>
            <a:r>
              <a:rPr lang="en-US" sz="2000" dirty="0" err="1"/>
              <a:t>regridding</a:t>
            </a:r>
            <a:r>
              <a:rPr lang="en-US" sz="2000" dirty="0"/>
              <a:t>, analysis, visualization, and processing capabilities</a:t>
            </a:r>
          </a:p>
          <a:p>
            <a:r>
              <a:rPr lang="en-US" sz="2000" dirty="0"/>
              <a:t>Abstracts general data models to represent data semantics.</a:t>
            </a:r>
          </a:p>
          <a:p>
            <a:r>
              <a:rPr lang="en-US" sz="2000" dirty="0"/>
              <a:t>Embody provider’s experience and capture the meaning in data and make data semantics accessible to humans as well as programs</a:t>
            </a:r>
          </a:p>
          <a:p>
            <a:r>
              <a:rPr lang="en-US" sz="2000" dirty="0"/>
              <a:t>Provide higher-level abstractions such as coordinate systems, standard names for physical quantities for comparing different data, and distinguish variables</a:t>
            </a:r>
          </a:p>
        </p:txBody>
      </p:sp>
    </p:spTree>
    <p:extLst>
      <p:ext uri="{BB962C8B-B14F-4D97-AF65-F5344CB8AC3E}">
        <p14:creationId xmlns:p14="http://schemas.microsoft.com/office/powerpoint/2010/main" val="3228162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xmlns:p14="http://schemas.microsoft.com/office/powerpoint/2010/main" spd="med" advClick="0" advTm="5000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9400"/>
            <a:ext cx="8686800" cy="1143000"/>
          </a:xfrm>
          <a:solidFill>
            <a:srgbClr val="800000"/>
          </a:solidFill>
        </p:spPr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Reading CDFs</a:t>
            </a:r>
            <a:endParaRPr lang="en-US" sz="4000" b="1" dirty="0">
              <a:solidFill>
                <a:srgbClr val="FFFF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701800"/>
            <a:ext cx="8686800" cy="5054600"/>
          </a:xfrm>
        </p:spPr>
        <p:txBody>
          <a:bodyPr/>
          <a:lstStyle/>
          <a:p>
            <a:pPr eaLnBrk="1" hangingPunct="1"/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Data from CDAWeb can be readily displayed/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subsetted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 in 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CDAWeb</a:t>
            </a:r>
            <a:r>
              <a:rPr lang="en-US" sz="700" dirty="0">
                <a:latin typeface="Arial" charset="0"/>
                <a:ea typeface="ＭＳ Ｐゴシック" charset="0"/>
              </a:rPr>
              <a:t>	</a:t>
            </a:r>
          </a:p>
          <a:p>
            <a:pPr eaLnBrk="1" hangingPunct="1"/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Use SPDF/CDF Data Translation software to FITS, HDF, 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netCDF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, PDS3, CDFML</a:t>
            </a:r>
            <a:endParaRPr lang="en-US" sz="800" dirty="0"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Use CDF toolkit functions (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CDFexport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) to make ASCII or XML</a:t>
            </a:r>
            <a:endParaRPr lang="en-US" sz="800" dirty="0">
              <a:latin typeface="Arial" charset="0"/>
              <a:ea typeface="ＭＳ Ｐゴシック" charset="0"/>
            </a:endParaRPr>
          </a:p>
          <a:p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Use 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Autoplot.org</a:t>
            </a:r>
            <a:endParaRPr lang="en-US" sz="1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Project CDFs are handled by various project software routines (e.g. SPEDAS)</a:t>
            </a:r>
            <a:endParaRPr lang="en-US" sz="800" dirty="0"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In IDL: for CDFs written to the ISTP/IACG/SPDF Guidelines </a:t>
            </a:r>
          </a:p>
          <a:p>
            <a:pPr lvl="1" eaLnBrk="1" hangingPunct="1"/>
            <a:r>
              <a:rPr lang="en-US" sz="1800" dirty="0">
                <a:latin typeface="Arial" charset="0"/>
                <a:ea typeface="ＭＳ Ｐゴシック" charset="0"/>
              </a:rPr>
              <a:t>Value-added </a:t>
            </a:r>
            <a:r>
              <a:rPr lang="en-US" sz="1800" dirty="0" err="1">
                <a:latin typeface="Arial" charset="0"/>
                <a:ea typeface="ＭＳ Ｐゴシック" charset="0"/>
              </a:rPr>
              <a:t>CDAWlib</a:t>
            </a:r>
            <a:r>
              <a:rPr lang="en-US" sz="1800" dirty="0">
                <a:latin typeface="Arial" charset="0"/>
                <a:ea typeface="ＭＳ Ｐゴシック" charset="0"/>
              </a:rPr>
              <a:t> functions (that underlie CDAWeb) </a:t>
            </a:r>
          </a:p>
          <a:p>
            <a:pPr lvl="1" eaLnBrk="1" hangingPunct="1"/>
            <a:r>
              <a:rPr lang="en-US" sz="1800" dirty="0">
                <a:latin typeface="Arial" charset="0"/>
                <a:ea typeface="ＭＳ Ｐゴシック" charset="0"/>
              </a:rPr>
              <a:t>Value-added display program (CDFX) built on </a:t>
            </a:r>
            <a:r>
              <a:rPr lang="en-US" sz="1800" dirty="0" err="1">
                <a:latin typeface="Arial" charset="0"/>
                <a:ea typeface="ＭＳ Ｐゴシック" charset="0"/>
              </a:rPr>
              <a:t>CDAWlib</a:t>
            </a:r>
            <a:endParaRPr lang="en-US" sz="800" dirty="0"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Use IDL or MatLab to read/write and manipulate data</a:t>
            </a:r>
          </a:p>
          <a:p>
            <a:pPr lvl="1" eaLnBrk="1" hangingPunct="1"/>
            <a:r>
              <a:rPr lang="en-US" sz="1800" dirty="0">
                <a:latin typeface="Arial" charset="0"/>
                <a:ea typeface="ＭＳ Ｐゴシック" charset="0"/>
              </a:rPr>
              <a:t>Using CDF supplied functions included in IDL or </a:t>
            </a:r>
            <a:r>
              <a:rPr lang="en-US" sz="1800" dirty="0" err="1">
                <a:latin typeface="Arial" charset="0"/>
                <a:ea typeface="ＭＳ Ｐゴシック" charset="0"/>
              </a:rPr>
              <a:t>MatLab</a:t>
            </a:r>
            <a:r>
              <a:rPr lang="en-US" sz="1800" dirty="0">
                <a:latin typeface="Arial" charset="0"/>
                <a:ea typeface="ＭＳ Ｐゴシック" charset="0"/>
              </a:rPr>
              <a:t> distributions</a:t>
            </a:r>
          </a:p>
          <a:p>
            <a:r>
              <a:rPr lang="en-US" sz="2000" dirty="0">
                <a:latin typeface="Arial" charset="0"/>
                <a:ea typeface="ＭＳ Ｐゴシック" charset="0"/>
              </a:rPr>
              <a:t>Python library and recently-developed generic read routines</a:t>
            </a:r>
          </a:p>
          <a:p>
            <a:pPr eaLnBrk="1" hangingPunct="1"/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Write custom C, Fortran, Perl, C# or Java programs using CDF APIs</a:t>
            </a:r>
          </a:p>
        </p:txBody>
      </p:sp>
    </p:spTree>
    <p:extLst>
      <p:ext uri="{BB962C8B-B14F-4D97-AF65-F5344CB8AC3E}">
        <p14:creationId xmlns:p14="http://schemas.microsoft.com/office/powerpoint/2010/main" val="2280080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xmlns:p14="http://schemas.microsoft.com/office/powerpoint/2010/main" spd="med" advClick="0" advTm="5000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00" y="165100"/>
            <a:ext cx="7276910" cy="1435100"/>
          </a:xfrm>
          <a:solidFill>
            <a:srgbClr val="800000"/>
          </a:solidFill>
        </p:spPr>
        <p:txBody>
          <a:bodyPr/>
          <a:lstStyle/>
          <a:p>
            <a:r>
              <a:rPr lang="en-US" sz="4000" b="1" dirty="0">
                <a:solidFill>
                  <a:srgbClr val="FFFF00"/>
                </a:solidFill>
              </a:rPr>
              <a:t>“Fill My (IDL) Array” </a:t>
            </a:r>
            <a:br>
              <a:rPr lang="en-US" sz="4000" b="1" dirty="0">
                <a:solidFill>
                  <a:srgbClr val="FFFF00"/>
                </a:solidFill>
              </a:rPr>
            </a:br>
            <a:r>
              <a:rPr lang="en-US" sz="4000" b="1" dirty="0">
                <a:solidFill>
                  <a:srgbClr val="FFFF00"/>
                </a:solidFill>
              </a:rPr>
              <a:t>with Data from CDAWeb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58750" y="1791164"/>
            <a:ext cx="4537710" cy="3238037"/>
          </a:xfrm>
        </p:spPr>
        <p:txBody>
          <a:bodyPr/>
          <a:lstStyle/>
          <a:p>
            <a:r>
              <a:rPr lang="en-US" sz="2400" dirty="0"/>
              <a:t>Load specific CDAWeb data into an IDL structure using</a:t>
            </a:r>
          </a:p>
          <a:p>
            <a:pPr lvl="1"/>
            <a:r>
              <a:rPr lang="en-US" sz="1800" dirty="0"/>
              <a:t>@</a:t>
            </a:r>
            <a:r>
              <a:rPr lang="en-US" sz="1800" dirty="0" err="1"/>
              <a:t>compile_cdaweb</a:t>
            </a:r>
            <a:endParaRPr lang="en-US" sz="1800" dirty="0"/>
          </a:p>
          <a:p>
            <a:pPr lvl="1"/>
            <a:r>
              <a:rPr lang="en-US" sz="1800" dirty="0" err="1"/>
              <a:t>spdfgetdata</a:t>
            </a:r>
            <a:endParaRPr lang="en-US" sz="1800" dirty="0"/>
          </a:p>
          <a:p>
            <a:pPr lvl="3"/>
            <a:endParaRPr lang="en-US" sz="700" dirty="0"/>
          </a:p>
          <a:p>
            <a:r>
              <a:rPr lang="en-US" sz="2000" dirty="0"/>
              <a:t>GUI to select/load/display data from CDAWeb in IDL</a:t>
            </a:r>
          </a:p>
          <a:p>
            <a:pPr lvl="1"/>
            <a:r>
              <a:rPr lang="en-US" sz="1800" dirty="0" err="1">
                <a:latin typeface="Arial" charset="0"/>
                <a:ea typeface="ＭＳ Ｐゴシック" charset="0"/>
              </a:rPr>
              <a:t>spdfcdawebchooser</a:t>
            </a:r>
            <a:endParaRPr lang="en-US" sz="1800" dirty="0">
              <a:latin typeface="Arial" charset="0"/>
              <a:ea typeface="ＭＳ Ｐゴシック" charset="0"/>
            </a:endParaRPr>
          </a:p>
          <a:p>
            <a:endParaRPr lang="en-US" sz="2000" dirty="0"/>
          </a:p>
          <a:p>
            <a:pPr lvl="1"/>
            <a:endParaRPr lang="en-US" sz="2000" dirty="0"/>
          </a:p>
        </p:txBody>
      </p:sp>
      <p:pic>
        <p:nvPicPr>
          <p:cNvPr id="8" name="Picture 6" descr="w32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" t="43092" r="23176" b="6025"/>
          <a:stretch/>
        </p:blipFill>
        <p:spPr bwMode="auto">
          <a:xfrm>
            <a:off x="4751136" y="1791165"/>
            <a:ext cx="4110925" cy="102362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w31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162" y="3032761"/>
            <a:ext cx="2905898" cy="362351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w33.tiff"/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04"/>
          <a:stretch/>
        </p:blipFill>
        <p:spPr bwMode="auto">
          <a:xfrm>
            <a:off x="370417" y="5153005"/>
            <a:ext cx="4995335" cy="1503274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5855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xmlns:p14="http://schemas.microsoft.com/office/powerpoint/2010/main" spd="med" advClick="0" advTm="8000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9400"/>
            <a:ext cx="8686800" cy="1143000"/>
          </a:xfrm>
          <a:solidFill>
            <a:srgbClr val="800000"/>
          </a:solidFill>
        </p:spPr>
        <p:txBody>
          <a:bodyPr/>
          <a:lstStyle/>
          <a:p>
            <a:pPr eaLnBrk="1" hangingPunct="1"/>
            <a:r>
              <a:rPr lang="en-US" sz="4000" b="1" dirty="0">
                <a:solidFill>
                  <a:srgbClr val="FFFF00"/>
                </a:solidFill>
                <a:ea typeface="ＭＳ Ｐゴシック" charset="0"/>
                <a:cs typeface="ＭＳ Ｐゴシック" charset="0"/>
              </a:rPr>
              <a:t>I Have A Data File in CDF: </a:t>
            </a:r>
            <a:br>
              <a:rPr lang="en-US" sz="4000" b="1" dirty="0">
                <a:solidFill>
                  <a:srgbClr val="FFFF00"/>
                </a:solidFill>
                <a:ea typeface="ＭＳ Ｐゴシック" charset="0"/>
                <a:cs typeface="ＭＳ Ｐゴシック" charset="0"/>
              </a:rPr>
            </a:br>
            <a:r>
              <a:rPr lang="en-US" sz="4000" b="1" dirty="0">
                <a:solidFill>
                  <a:srgbClr val="FFFF00"/>
                </a:solidFill>
                <a:ea typeface="ＭＳ Ｐゴシック" charset="0"/>
                <a:cs typeface="ＭＳ Ｐゴシック" charset="0"/>
              </a:rPr>
              <a:t>Now What?</a:t>
            </a:r>
          </a:p>
        </p:txBody>
      </p:sp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701800"/>
            <a:ext cx="8686800" cy="5054600"/>
          </a:xfrm>
        </p:spPr>
        <p:txBody>
          <a:bodyPr/>
          <a:lstStyle/>
          <a:p>
            <a:pPr eaLnBrk="1" hangingPunct="1"/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Data from CDAWeb can be readily displayed/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subsetted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 in CDAWeb</a:t>
            </a:r>
          </a:p>
          <a:p>
            <a:pPr marL="1943100" lvl="4" eaLnBrk="1" hangingPunct="1"/>
            <a:r>
              <a:rPr lang="en-US" sz="700" dirty="0">
                <a:latin typeface="Arial" charset="0"/>
                <a:ea typeface="ＭＳ Ｐゴシック" charset="0"/>
              </a:rPr>
              <a:t>	</a:t>
            </a:r>
          </a:p>
          <a:p>
            <a:pPr eaLnBrk="1" hangingPunct="1"/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Use SPDF/CDF Data Translation software</a:t>
            </a:r>
          </a:p>
          <a:p>
            <a:pPr marL="1943100" lvl="4" eaLnBrk="1" hangingPunct="1"/>
            <a:endParaRPr lang="en-US" sz="800" dirty="0"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Use CDF toolkit functions (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CDFExport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) to make ASCII or XML</a:t>
            </a:r>
          </a:p>
          <a:p>
            <a:pPr marL="1943100" lvl="4" eaLnBrk="1" hangingPunct="1"/>
            <a:endParaRPr lang="en-US" sz="800" dirty="0"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Use 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Autoplot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 (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  <a:hlinkClick r:id="rId3"/>
              </a:rPr>
              <a:t>www.autoplot.org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</a:p>
          <a:p>
            <a:pPr lvl="2"/>
            <a:endParaRPr lang="en-US" sz="1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Project CDFs are handled by various project s/w routines (e.g. TDAS)</a:t>
            </a:r>
          </a:p>
          <a:p>
            <a:pPr marL="1943100" lvl="4" eaLnBrk="1" hangingPunct="1"/>
            <a:endParaRPr lang="en-US" sz="800" dirty="0"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In IDL:  for CDFs written to the ISTP/IACG/SPDF Guidelines </a:t>
            </a:r>
          </a:p>
          <a:p>
            <a:pPr lvl="1" eaLnBrk="1" hangingPunct="1"/>
            <a:r>
              <a:rPr lang="en-US" sz="1800" dirty="0">
                <a:latin typeface="Arial" charset="0"/>
                <a:ea typeface="ＭＳ Ｐゴシック" charset="0"/>
              </a:rPr>
              <a:t>Value-added </a:t>
            </a:r>
            <a:r>
              <a:rPr lang="en-US" sz="1800" dirty="0" err="1">
                <a:latin typeface="Arial" charset="0"/>
                <a:ea typeface="ＭＳ Ｐゴシック" charset="0"/>
              </a:rPr>
              <a:t>CDAWlib</a:t>
            </a:r>
            <a:r>
              <a:rPr lang="en-US" sz="1800" dirty="0">
                <a:latin typeface="Arial" charset="0"/>
                <a:ea typeface="ＭＳ Ｐゴシック" charset="0"/>
              </a:rPr>
              <a:t> functions (that underlie CDAWeb) </a:t>
            </a:r>
          </a:p>
          <a:p>
            <a:pPr lvl="1" eaLnBrk="1" hangingPunct="1"/>
            <a:r>
              <a:rPr lang="en-US" sz="1800" dirty="0">
                <a:latin typeface="Arial" charset="0"/>
                <a:ea typeface="ＭＳ Ｐゴシック" charset="0"/>
              </a:rPr>
              <a:t>Value-added display program (CDFX) built on </a:t>
            </a:r>
            <a:r>
              <a:rPr lang="en-US" sz="1800" dirty="0" err="1">
                <a:latin typeface="Arial" charset="0"/>
                <a:ea typeface="ＭＳ Ｐゴシック" charset="0"/>
              </a:rPr>
              <a:t>CDAWlib</a:t>
            </a:r>
            <a:endParaRPr lang="en-US" sz="1800" dirty="0">
              <a:latin typeface="Arial" charset="0"/>
              <a:ea typeface="ＭＳ Ｐゴシック" charset="0"/>
            </a:endParaRPr>
          </a:p>
          <a:p>
            <a:pPr marL="1943100" lvl="4" eaLnBrk="1" hangingPunct="1"/>
            <a:endParaRPr lang="en-US" sz="800" dirty="0"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Use IDL or MatLab to read/write and manipulate data</a:t>
            </a:r>
          </a:p>
          <a:p>
            <a:pPr lvl="1" eaLnBrk="1" hangingPunct="1"/>
            <a:r>
              <a:rPr lang="en-US" sz="1800" dirty="0">
                <a:latin typeface="Arial" charset="0"/>
                <a:ea typeface="ＭＳ Ｐゴシック" charset="0"/>
              </a:rPr>
              <a:t>Using CDF supplied functions included in IDL or MatLab distributions</a:t>
            </a:r>
          </a:p>
          <a:p>
            <a:pPr marL="1943100" lvl="4" eaLnBrk="1" hangingPunct="1"/>
            <a:endParaRPr lang="en-US" sz="800" dirty="0"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Write custom C, Fortran, Perl, C# or Java programs using CDF APIs</a:t>
            </a:r>
          </a:p>
        </p:txBody>
      </p:sp>
    </p:spTree>
    <p:extLst>
      <p:ext uri="{BB962C8B-B14F-4D97-AF65-F5344CB8AC3E}">
        <p14:creationId xmlns:p14="http://schemas.microsoft.com/office/powerpoint/2010/main" val="526008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xmlns:p14="http://schemas.microsoft.com/office/powerpoint/2010/main" spd="med" advClick="0" advTm="5000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54887" y="1007401"/>
            <a:ext cx="86995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/>
              <a:t>timename</a:t>
            </a:r>
            <a:r>
              <a:rPr lang="en-US" sz="1400" dirty="0"/>
              <a:t>='</a:t>
            </a:r>
            <a:r>
              <a:rPr lang="en-US" sz="1400" dirty="0" err="1"/>
              <a:t>jul_day</a:t>
            </a:r>
            <a:r>
              <a:rPr lang="en-US" sz="1400" dirty="0"/>
              <a:t>'    ;name of time variable -- Julian days </a:t>
            </a:r>
          </a:p>
          <a:p>
            <a:r>
              <a:rPr lang="en-US" sz="1400" dirty="0" err="1"/>
              <a:t>start_time</a:t>
            </a:r>
            <a:r>
              <a:rPr lang="en-US" sz="1400" dirty="0"/>
              <a:t> = '1998-06-10T00:00:00.0Z'  ;start time </a:t>
            </a:r>
          </a:p>
          <a:p>
            <a:r>
              <a:rPr lang="en-US" sz="1400" dirty="0" err="1"/>
              <a:t>stop_time</a:t>
            </a:r>
            <a:r>
              <a:rPr lang="en-US" sz="1400" dirty="0"/>
              <a:t>  = '1998-06-10T23:59:59.0Z'  ;stop time </a:t>
            </a:r>
          </a:p>
          <a:p>
            <a:r>
              <a:rPr lang="en-US" sz="1400" dirty="0" err="1"/>
              <a:t>dt_sec</a:t>
            </a:r>
            <a:r>
              <a:rPr lang="en-US" sz="1400" dirty="0"/>
              <a:t>=10.0 ;sec -- bin size in seconds </a:t>
            </a:r>
          </a:p>
          <a:p>
            <a:endParaRPr lang="en-US" sz="1400" dirty="0"/>
          </a:p>
          <a:p>
            <a:r>
              <a:rPr lang="en-US" sz="1400" dirty="0" err="1"/>
              <a:t>dataset_id</a:t>
            </a:r>
            <a:r>
              <a:rPr lang="en-US" sz="1400" dirty="0"/>
              <a:t>='WI_H0_MFI'    ; CDAWeb dataset ID</a:t>
            </a:r>
          </a:p>
          <a:p>
            <a:r>
              <a:rPr lang="en-US" sz="1400" dirty="0" err="1"/>
              <a:t>vars</a:t>
            </a:r>
            <a:r>
              <a:rPr lang="en-US" sz="1400" dirty="0"/>
              <a:t>=[ 'B3F1=Bmag3', 'B3GSE=Bx3,By3,Bz3']   ; CDAWeb variable names with locally assigned names</a:t>
            </a:r>
          </a:p>
          <a:p>
            <a:r>
              <a:rPr lang="en-US" sz="2400" b="1" dirty="0" err="1">
                <a:solidFill>
                  <a:srgbClr val="3366FF"/>
                </a:solidFill>
              </a:rPr>
              <a:t>cdaweb_get_bin</a:t>
            </a:r>
            <a:r>
              <a:rPr lang="en-US" sz="2400" dirty="0">
                <a:solidFill>
                  <a:srgbClr val="3366FF"/>
                </a:solidFill>
              </a:rPr>
              <a:t>, </a:t>
            </a:r>
            <a:r>
              <a:rPr lang="en-US" sz="2400" dirty="0" err="1">
                <a:solidFill>
                  <a:srgbClr val="3366FF"/>
                </a:solidFill>
              </a:rPr>
              <a:t>dataset_id,vars,start_time</a:t>
            </a:r>
            <a:r>
              <a:rPr lang="en-US" sz="2400" dirty="0">
                <a:solidFill>
                  <a:srgbClr val="3366FF"/>
                </a:solidFill>
              </a:rPr>
              <a:t>, </a:t>
            </a:r>
          </a:p>
          <a:p>
            <a:r>
              <a:rPr lang="en-US" sz="2400" dirty="0">
                <a:solidFill>
                  <a:srgbClr val="3366FF"/>
                </a:solidFill>
              </a:rPr>
              <a:t>                             </a:t>
            </a:r>
            <a:r>
              <a:rPr lang="en-US" sz="2400" dirty="0" err="1">
                <a:solidFill>
                  <a:srgbClr val="3366FF"/>
                </a:solidFill>
              </a:rPr>
              <a:t>stop_time,dt_sec,time_name</a:t>
            </a:r>
            <a:r>
              <a:rPr lang="en-US" sz="2400" dirty="0">
                <a:solidFill>
                  <a:srgbClr val="3366FF"/>
                </a:solidFill>
              </a:rPr>
              <a:t>=</a:t>
            </a:r>
            <a:r>
              <a:rPr lang="en-US" sz="2400" dirty="0" err="1">
                <a:solidFill>
                  <a:srgbClr val="3366FF"/>
                </a:solidFill>
              </a:rPr>
              <a:t>timename</a:t>
            </a:r>
            <a:r>
              <a:rPr lang="en-US" sz="2400" dirty="0">
                <a:solidFill>
                  <a:srgbClr val="3366FF"/>
                </a:solidFill>
              </a:rPr>
              <a:t> </a:t>
            </a:r>
          </a:p>
          <a:p>
            <a:r>
              <a:rPr lang="en-US" sz="1400" dirty="0" err="1"/>
              <a:t>dataset_id</a:t>
            </a:r>
            <a:r>
              <a:rPr lang="en-US" sz="1400" dirty="0"/>
              <a:t>='WI_PM_3DP' </a:t>
            </a:r>
          </a:p>
          <a:p>
            <a:r>
              <a:rPr lang="en-US" sz="1400" dirty="0" err="1"/>
              <a:t>vars</a:t>
            </a:r>
            <a:r>
              <a:rPr lang="en-US" sz="1400" dirty="0"/>
              <a:t>=[ 'P_DENS=np3', 'P_VELS=Vxp3,Vyp3,Vzp3',  'P_TEMP=Tp3', 'A_DENS=na3',  $  </a:t>
            </a:r>
          </a:p>
          <a:p>
            <a:r>
              <a:rPr lang="en-US" sz="1400" dirty="0"/>
              <a:t>                'A_VELS=Vxa3,Vya3,Vza3', 'A_TEMP=Ta3'] </a:t>
            </a:r>
          </a:p>
          <a:p>
            <a:r>
              <a:rPr lang="en-US" sz="2400" b="1" dirty="0" err="1">
                <a:solidFill>
                  <a:srgbClr val="3366FF"/>
                </a:solidFill>
              </a:rPr>
              <a:t>cdaweb_get_bin</a:t>
            </a:r>
            <a:r>
              <a:rPr lang="en-US" sz="2400" dirty="0">
                <a:solidFill>
                  <a:srgbClr val="3366FF"/>
                </a:solidFill>
              </a:rPr>
              <a:t>, </a:t>
            </a:r>
            <a:r>
              <a:rPr lang="en-US" sz="2400" dirty="0" err="1">
                <a:solidFill>
                  <a:srgbClr val="3366FF"/>
                </a:solidFill>
              </a:rPr>
              <a:t>dataset_id,vars,start_time</a:t>
            </a:r>
            <a:r>
              <a:rPr lang="en-US" sz="2400" dirty="0">
                <a:solidFill>
                  <a:srgbClr val="3366FF"/>
                </a:solidFill>
              </a:rPr>
              <a:t>,    </a:t>
            </a:r>
          </a:p>
          <a:p>
            <a:r>
              <a:rPr lang="en-US" sz="2400" dirty="0">
                <a:solidFill>
                  <a:srgbClr val="3366FF"/>
                </a:solidFill>
              </a:rPr>
              <a:t>           </a:t>
            </a:r>
            <a:r>
              <a:rPr lang="en-US" sz="2400" dirty="0" err="1">
                <a:solidFill>
                  <a:srgbClr val="3366FF"/>
                </a:solidFill>
              </a:rPr>
              <a:t>stop_time,dt_sec,time_name</a:t>
            </a:r>
            <a:r>
              <a:rPr lang="en-US" sz="2400" dirty="0">
                <a:solidFill>
                  <a:srgbClr val="3366FF"/>
                </a:solidFill>
              </a:rPr>
              <a:t>=</a:t>
            </a:r>
            <a:r>
              <a:rPr lang="en-US" sz="2400" dirty="0" err="1">
                <a:solidFill>
                  <a:srgbClr val="3366FF"/>
                </a:solidFill>
              </a:rPr>
              <a:t>timename</a:t>
            </a:r>
            <a:r>
              <a:rPr lang="en-US" sz="2400" dirty="0">
                <a:solidFill>
                  <a:srgbClr val="3366FF"/>
                </a:solidFill>
              </a:rPr>
              <a:t>,/</a:t>
            </a:r>
            <a:r>
              <a:rPr lang="en-US" sz="2400" dirty="0" err="1">
                <a:solidFill>
                  <a:srgbClr val="3366FF"/>
                </a:solidFill>
              </a:rPr>
              <a:t>autobad</a:t>
            </a:r>
            <a:endParaRPr lang="en-US" dirty="0"/>
          </a:p>
          <a:p>
            <a:pPr algn="ctr"/>
            <a:endParaRPr lang="en-US" dirty="0">
              <a:solidFill>
                <a:srgbClr val="008000"/>
              </a:solidFill>
            </a:endParaRPr>
          </a:p>
          <a:p>
            <a:pPr algn="ctr"/>
            <a:r>
              <a:rPr lang="en-US" dirty="0">
                <a:solidFill>
                  <a:srgbClr val="008000"/>
                </a:solidFill>
              </a:rPr>
              <a:t>No more writing code for every dataset.    </a:t>
            </a:r>
          </a:p>
          <a:p>
            <a:pPr algn="ctr"/>
            <a:r>
              <a:rPr lang="en-US" dirty="0">
                <a:solidFill>
                  <a:srgbClr val="008000"/>
                </a:solidFill>
              </a:rPr>
              <a:t>The Internet functions as a local, easy to use hard drive.  </a:t>
            </a:r>
          </a:p>
          <a:p>
            <a:pPr algn="ctr"/>
            <a:r>
              <a:rPr lang="en-US" b="1" dirty="0">
                <a:solidFill>
                  <a:srgbClr val="008000"/>
                </a:solidFill>
              </a:rPr>
              <a:t>“HAPI” will generalize this to accessing “everything.”</a:t>
            </a:r>
          </a:p>
          <a:p>
            <a:pPr algn="ctr"/>
            <a:r>
              <a:rPr lang="en-US" sz="2000" b="1" dirty="0">
                <a:solidFill>
                  <a:srgbClr val="008000"/>
                </a:solidFill>
              </a:rPr>
              <a:t>VSO does the same for Solar Data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03300" y="76200"/>
            <a:ext cx="714650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Directly Read Data from CDAWeb into IDL</a:t>
            </a:r>
          </a:p>
        </p:txBody>
      </p:sp>
    </p:spTree>
    <p:extLst>
      <p:ext uri="{BB962C8B-B14F-4D97-AF65-F5344CB8AC3E}">
        <p14:creationId xmlns:p14="http://schemas.microsoft.com/office/powerpoint/2010/main" val="3666901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xmlns:p14="http://schemas.microsoft.com/office/powerpoint/2010/main" spd="med" advClick="0" advTm="5000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686800" cy="685800"/>
          </a:xfrm>
          <a:solidFill>
            <a:srgbClr val="800000"/>
          </a:solidFill>
        </p:spPr>
        <p:txBody>
          <a:bodyPr/>
          <a:lstStyle/>
          <a:p>
            <a:pPr eaLnBrk="1" hangingPunct="1"/>
            <a:r>
              <a:rPr lang="en-US" sz="4000" b="1" dirty="0">
                <a:solidFill>
                  <a:srgbClr val="FFFF00"/>
                </a:solidFill>
                <a:ea typeface="ＭＳ Ｐゴシック" charset="0"/>
                <a:cs typeface="ＭＳ Ｐゴシック" charset="0"/>
              </a:rPr>
              <a:t>Notes on CDF and netCDF</a:t>
            </a:r>
          </a:p>
        </p:txBody>
      </p:sp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90354"/>
            <a:ext cx="8686800" cy="4686300"/>
          </a:xfrm>
        </p:spPr>
        <p:txBody>
          <a:bodyPr/>
          <a:lstStyle/>
          <a:p>
            <a:pPr eaLnBrk="1" hangingPunct="1"/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CDF and netCDF come from a common heritage</a:t>
            </a:r>
          </a:p>
          <a:p>
            <a:pPr lvl="1"/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CDF started in 1984 on </a:t>
            </a:r>
            <a:r>
              <a:rPr lang="en-US" sz="1800" dirty="0" err="1">
                <a:latin typeface="Arial" charset="0"/>
                <a:ea typeface="ＭＳ Ｐゴシック" charset="0"/>
                <a:cs typeface="ＭＳ Ｐゴシック" charset="0"/>
              </a:rPr>
              <a:t>Modcomp</a:t>
            </a: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 computer and converted to C in 1990; </a:t>
            </a:r>
            <a:r>
              <a:rPr lang="en-US" sz="1800" dirty="0" err="1">
                <a:latin typeface="Arial" charset="0"/>
                <a:ea typeface="ＭＳ Ｐゴシック" charset="0"/>
                <a:cs typeface="ＭＳ Ｐゴシック" charset="0"/>
              </a:rPr>
              <a:t>netCDF</a:t>
            </a: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 development started in 1988</a:t>
            </a:r>
            <a:endParaRPr lang="en-US" sz="1800" dirty="0">
              <a:latin typeface="Arial" charset="0"/>
              <a:ea typeface="ＭＳ Ｐゴシック" charset="0"/>
            </a:endParaRPr>
          </a:p>
          <a:p>
            <a:pPr lvl="1" eaLnBrk="1" hangingPunct="1"/>
            <a:r>
              <a:rPr lang="en-US" sz="1800" dirty="0">
                <a:latin typeface="Arial" charset="0"/>
                <a:ea typeface="ＭＳ Ｐゴシック" charset="0"/>
              </a:rPr>
              <a:t>Self-describing data formats for the storage &amp; manipulation of scalar and multidimensional data in a platform- and discipline-independent fashion</a:t>
            </a:r>
          </a:p>
          <a:p>
            <a:pPr lvl="1" eaLnBrk="1" hangingPunct="1"/>
            <a:r>
              <a:rPr lang="en-US" sz="1800" dirty="0">
                <a:latin typeface="Arial" charset="0"/>
                <a:ea typeface="ＭＳ Ｐゴシック" charset="0"/>
              </a:rPr>
              <a:t>Actual data layout utilized is intended to be transparent to the user and accessible through a consistent set of interface routines</a:t>
            </a:r>
          </a:p>
          <a:p>
            <a:pPr lvl="2" eaLnBrk="1" hangingPunct="1"/>
            <a:r>
              <a:rPr lang="en-US" sz="1800" dirty="0">
                <a:latin typeface="Arial" charset="0"/>
                <a:ea typeface="ＭＳ Ｐゴシック" charset="0"/>
              </a:rPr>
              <a:t>Noting the underlying layout is described and directly accessible also</a:t>
            </a:r>
          </a:p>
          <a:p>
            <a:pPr lvl="1"/>
            <a:r>
              <a:rPr lang="en-US" sz="1800" dirty="0">
                <a:latin typeface="Arial" charset="0"/>
                <a:ea typeface="ＭＳ Ｐゴシック" charset="0"/>
              </a:rPr>
              <a:t>Interface routines and underlying implementation are different</a:t>
            </a:r>
            <a:r>
              <a:rPr lang="en-US" sz="800" dirty="0">
                <a:latin typeface="Arial" charset="0"/>
                <a:ea typeface="ＭＳ Ｐゴシック" charset="0"/>
              </a:rPr>
              <a:t>  </a:t>
            </a:r>
          </a:p>
          <a:p>
            <a:r>
              <a:rPr lang="en-US" sz="2000" dirty="0">
                <a:latin typeface="Arial" charset="0"/>
                <a:ea typeface="ＭＳ Ｐゴシック" charset="0"/>
              </a:rPr>
              <a:t>Common concepts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Variables generally carry data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Data can be scalar or multi-dimensional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Attributes generally carry metadata (i.e. information about data)</a:t>
            </a:r>
          </a:p>
          <a:p>
            <a:pPr lvl="2">
              <a:lnSpc>
                <a:spcPct val="90000"/>
              </a:lnSpc>
            </a:pPr>
            <a:r>
              <a:rPr lang="en-US" sz="1800" dirty="0">
                <a:latin typeface="Arial" charset="0"/>
                <a:ea typeface="ＭＳ Ｐゴシック" charset="0"/>
              </a:rPr>
              <a:t>Global (file level) attributes</a:t>
            </a:r>
          </a:p>
          <a:p>
            <a:pPr lvl="2">
              <a:lnSpc>
                <a:spcPct val="90000"/>
              </a:lnSpc>
            </a:pPr>
            <a:r>
              <a:rPr lang="en-US" sz="1800" dirty="0">
                <a:latin typeface="Arial" charset="0"/>
                <a:ea typeface="ＭＳ Ｐゴシック" charset="0"/>
              </a:rPr>
              <a:t>Variable level attributes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latin typeface="Arial" charset="0"/>
                <a:ea typeface="ＭＳ Ｐゴシック" charset="0"/>
              </a:rPr>
              <a:t>PDS defined CDF-A as a version of CDF with ISTP/SPDF Guidelines and 2 SPASE attributes, but no compression or sparse variables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latin typeface="Arial" charset="0"/>
                <a:ea typeface="ＭＳ Ｐゴシック" charset="0"/>
              </a:rPr>
              <a:t>Converters between CDF, CDFML, </a:t>
            </a:r>
            <a:r>
              <a:rPr lang="en-US" sz="2000" dirty="0" err="1">
                <a:latin typeface="Arial" charset="0"/>
                <a:ea typeface="ＭＳ Ｐゴシック" charset="0"/>
              </a:rPr>
              <a:t>netCDF</a:t>
            </a:r>
            <a:r>
              <a:rPr lang="en-US" sz="2000" dirty="0">
                <a:latin typeface="Arial" charset="0"/>
                <a:ea typeface="ＭＳ Ｐゴシック" charset="0"/>
              </a:rPr>
              <a:t>, HDF, FITS</a:t>
            </a:r>
          </a:p>
          <a:p>
            <a:pPr lvl="1"/>
            <a:endParaRPr lang="en-US" sz="2100" dirty="0">
              <a:latin typeface="Arial" charset="0"/>
              <a:ea typeface="ＭＳ Ｐゴシック" charset="0"/>
            </a:endParaRPr>
          </a:p>
        </p:txBody>
      </p:sp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8737792" y="6592904"/>
            <a:ext cx="406208" cy="249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7248" tIns="58624" rIns="117248" bIns="58624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4572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B9C33C9-172C-EB4C-98D5-0E26F1E23F61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740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xmlns:p14="http://schemas.microsoft.com/office/powerpoint/2010/main" spd="med" advClick="0" advTm="5000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1435100" y="266700"/>
            <a:ext cx="6565900" cy="927100"/>
          </a:xfrm>
          <a:solidFill>
            <a:srgbClr val="800000"/>
          </a:solidFill>
        </p:spPr>
        <p:txBody>
          <a:bodyPr/>
          <a:lstStyle/>
          <a:p>
            <a:r>
              <a:rPr lang="en-US" sz="4000" b="1" dirty="0">
                <a:solidFill>
                  <a:srgbClr val="FFFF00"/>
                </a:solidFill>
                <a:ea typeface="ＭＳ Ｐゴシック" charset="0"/>
                <a:cs typeface="ＭＳ Ｐゴシック" charset="0"/>
              </a:rPr>
              <a:t>Two CDF Concepts</a:t>
            </a:r>
          </a:p>
        </p:txBody>
      </p:sp>
      <p:sp>
        <p:nvSpPr>
          <p:cNvPr id="12290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76200" y="1536700"/>
            <a:ext cx="8915400" cy="480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Variables generally carry data</a:t>
            </a:r>
          </a:p>
          <a:p>
            <a:pPr lvl="1">
              <a:lnSpc>
                <a:spcPct val="90000"/>
              </a:lnSpc>
            </a:pPr>
            <a:r>
              <a:rPr lang="en-US" sz="1600" dirty="0">
                <a:latin typeface="Arial" charset="0"/>
                <a:ea typeface="ＭＳ Ｐゴシック" charset="0"/>
                <a:cs typeface="ＭＳ Ｐゴシック" charset="0"/>
              </a:rPr>
              <a:t>Variables can vary/not vary with record (typically time) and 0 or more dimensions</a:t>
            </a:r>
          </a:p>
          <a:p>
            <a:pPr lvl="1">
              <a:lnSpc>
                <a:spcPct val="90000"/>
              </a:lnSpc>
            </a:pPr>
            <a:r>
              <a:rPr lang="en-US" sz="1600" dirty="0">
                <a:latin typeface="Arial" charset="0"/>
                <a:ea typeface="ＭＳ Ｐゴシック" charset="0"/>
                <a:cs typeface="ＭＳ Ｐゴシック" charset="0"/>
              </a:rPr>
              <a:t>Variables will also sometimes carry metadata (e.g. labels for dimensional variables)</a:t>
            </a:r>
          </a:p>
          <a:p>
            <a:pPr lvl="4">
              <a:lnSpc>
                <a:spcPct val="90000"/>
              </a:lnSpc>
            </a:pPr>
            <a:r>
              <a:rPr lang="en-US" sz="800" dirty="0">
                <a:latin typeface="Arial" charset="0"/>
                <a:ea typeface="ＭＳ Ｐゴシック" charset="0"/>
              </a:rPr>
              <a:t>	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Attributes generally carry metadata (i.e. information about data)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latin typeface="Arial" charset="0"/>
                <a:ea typeface="ＭＳ Ｐゴシック" charset="0"/>
              </a:rPr>
              <a:t>Two levels of attributes</a:t>
            </a:r>
          </a:p>
          <a:p>
            <a:pPr lvl="2">
              <a:lnSpc>
                <a:spcPct val="90000"/>
              </a:lnSpc>
            </a:pPr>
            <a:r>
              <a:rPr lang="en-US" sz="1600" dirty="0">
                <a:latin typeface="Arial" charset="0"/>
                <a:ea typeface="ＭＳ Ｐゴシック" charset="0"/>
              </a:rPr>
              <a:t>Global (file level) attributes</a:t>
            </a:r>
          </a:p>
          <a:p>
            <a:pPr lvl="2">
              <a:lnSpc>
                <a:spcPct val="90000"/>
              </a:lnSpc>
            </a:pPr>
            <a:r>
              <a:rPr lang="en-US" sz="1600" dirty="0">
                <a:latin typeface="Arial" charset="0"/>
                <a:ea typeface="ＭＳ Ｐゴシック" charset="0"/>
              </a:rPr>
              <a:t>Variable level attributes</a:t>
            </a:r>
          </a:p>
          <a:p>
            <a:pPr lvl="4">
              <a:lnSpc>
                <a:spcPct val="90000"/>
              </a:lnSpc>
            </a:pPr>
            <a:endParaRPr lang="en-US" sz="800" dirty="0">
              <a:latin typeface="Arial" charset="0"/>
              <a:ea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Variable attributes can point to other variables</a:t>
            </a:r>
          </a:p>
          <a:p>
            <a:pPr lvl="1">
              <a:lnSpc>
                <a:spcPct val="90000"/>
              </a:lnSpc>
            </a:pPr>
            <a:r>
              <a:rPr lang="en-US" sz="1600" dirty="0">
                <a:latin typeface="Arial" charset="0"/>
                <a:ea typeface="ＭＳ Ｐゴシック" charset="0"/>
                <a:cs typeface="ＭＳ Ｐゴシック" charset="0"/>
              </a:rPr>
              <a:t>Can thus carry information about relationships among variables</a:t>
            </a:r>
          </a:p>
          <a:p>
            <a:pPr lvl="1">
              <a:lnSpc>
                <a:spcPct val="90000"/>
              </a:lnSpc>
            </a:pPr>
            <a:r>
              <a:rPr lang="en-US" sz="1600" dirty="0">
                <a:latin typeface="Arial" charset="0"/>
                <a:ea typeface="ＭＳ Ｐゴシック" charset="0"/>
                <a:cs typeface="ＭＳ Ｐゴシック" charset="0"/>
              </a:rPr>
              <a:t>Can thus use variables to carry metadata (e.g. labels for dimensional variables)</a:t>
            </a:r>
          </a:p>
          <a:p>
            <a:pPr lvl="3">
              <a:lnSpc>
                <a:spcPct val="90000"/>
              </a:lnSpc>
            </a:pPr>
            <a:endParaRPr lang="en-US" sz="12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Some standard attributes are defined in CDF library, 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latin typeface="Arial" charset="0"/>
                <a:ea typeface="ＭＳ Ｐゴシック" charset="0"/>
              </a:rPr>
              <a:t>Additional standard attributes defined in the ISTP/SPDF Guidelines</a:t>
            </a:r>
          </a:p>
          <a:p>
            <a:pPr lvl="1">
              <a:lnSpc>
                <a:spcPct val="90000"/>
              </a:lnSpc>
            </a:pPr>
            <a:r>
              <a:rPr lang="en-US" sz="1600" dirty="0">
                <a:latin typeface="Arial" charset="0"/>
                <a:ea typeface="ＭＳ Ｐゴシック" charset="0"/>
              </a:rPr>
              <a:t>Projects or communities can/have defined additional standard attributes</a:t>
            </a:r>
          </a:p>
          <a:p>
            <a:pPr lvl="2">
              <a:lnSpc>
                <a:spcPct val="90000"/>
              </a:lnSpc>
            </a:pPr>
            <a:r>
              <a:rPr lang="en-US" sz="1600" dirty="0">
                <a:latin typeface="Arial" charset="0"/>
                <a:ea typeface="ＭＳ Ｐゴシック" charset="0"/>
              </a:rPr>
              <a:t>E.g. Cluster, THEMIS, RBSP (PRBEM extensions)</a:t>
            </a:r>
            <a:endParaRPr lang="en-US" sz="20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897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xmlns:p14="http://schemas.microsoft.com/office/powerpoint/2010/main" spd="med" advClick="0" advTm="5000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686800" cy="685800"/>
          </a:xfrm>
          <a:solidFill>
            <a:srgbClr val="800000"/>
          </a:solidFill>
        </p:spPr>
        <p:txBody>
          <a:bodyPr/>
          <a:lstStyle/>
          <a:p>
            <a:pPr eaLnBrk="1" hangingPunct="1"/>
            <a:r>
              <a:rPr lang="en-US" sz="4000" b="1" dirty="0">
                <a:solidFill>
                  <a:srgbClr val="FFFF00"/>
                </a:solidFill>
                <a:ea typeface="ＭＳ Ｐゴシック" charset="0"/>
                <a:cs typeface="ＭＳ Ｐゴシック" charset="0"/>
              </a:rPr>
              <a:t>Notes on CDF and netCDF</a:t>
            </a:r>
          </a:p>
        </p:txBody>
      </p:sp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90354"/>
            <a:ext cx="8686800" cy="5502550"/>
          </a:xfrm>
        </p:spPr>
        <p:txBody>
          <a:bodyPr/>
          <a:lstStyle/>
          <a:p>
            <a:pPr eaLnBrk="1" hangingPunct="1"/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CDF and netCDF come from a common heritage in PLDS CDF</a:t>
            </a:r>
          </a:p>
          <a:p>
            <a:pPr lvl="1" eaLnBrk="1" hangingPunct="1"/>
            <a:r>
              <a:rPr lang="en-US" sz="1800" dirty="0">
                <a:latin typeface="Arial" charset="0"/>
                <a:ea typeface="ＭＳ Ｐゴシック" charset="0"/>
              </a:rPr>
              <a:t>Self-describing data formats for the storage &amp; manipulation of scalar and multidimensional data in a platform- and discipline-independent fashion</a:t>
            </a:r>
          </a:p>
          <a:p>
            <a:pPr lvl="1" eaLnBrk="1" hangingPunct="1"/>
            <a:r>
              <a:rPr lang="en-US" sz="1800" dirty="0">
                <a:latin typeface="Arial" charset="0"/>
                <a:ea typeface="ＭＳ Ｐゴシック" charset="0"/>
              </a:rPr>
              <a:t>Actual data layout utilized is intended to be transparent to the user and accessible through a consistent set of interface routines</a:t>
            </a:r>
          </a:p>
          <a:p>
            <a:endParaRPr lang="en-US" sz="1800" dirty="0">
              <a:latin typeface="Arial" charset="0"/>
              <a:ea typeface="ＭＳ Ｐゴシック" charset="0"/>
            </a:endParaRPr>
          </a:p>
          <a:p>
            <a:r>
              <a:rPr lang="en-US" sz="2000" dirty="0">
                <a:latin typeface="Arial" charset="0"/>
                <a:ea typeface="ＭＳ Ｐゴシック" charset="0"/>
              </a:rPr>
              <a:t>Common concepts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Variables generally carry data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Data can be scalar or multi-dimensional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Attributes generally carry metadata (i.e. information about data)</a:t>
            </a:r>
          </a:p>
          <a:p>
            <a:pPr lvl="2">
              <a:lnSpc>
                <a:spcPct val="90000"/>
              </a:lnSpc>
            </a:pPr>
            <a:r>
              <a:rPr lang="en-US" sz="1800" dirty="0">
                <a:latin typeface="Arial" charset="0"/>
                <a:ea typeface="ＭＳ Ｐゴシック" charset="0"/>
              </a:rPr>
              <a:t>Global (file level) attributes</a:t>
            </a:r>
          </a:p>
          <a:p>
            <a:pPr lvl="2">
              <a:lnSpc>
                <a:spcPct val="90000"/>
              </a:lnSpc>
            </a:pPr>
            <a:r>
              <a:rPr lang="en-US" sz="1800" dirty="0">
                <a:latin typeface="Arial" charset="0"/>
                <a:ea typeface="ＭＳ Ｐゴシック" charset="0"/>
              </a:rPr>
              <a:t>Variable level attributes</a:t>
            </a:r>
          </a:p>
          <a:p>
            <a:pPr lvl="2">
              <a:lnSpc>
                <a:spcPct val="90000"/>
              </a:lnSpc>
            </a:pPr>
            <a:endParaRPr lang="en-US" dirty="0">
              <a:latin typeface="Arial" charset="0"/>
              <a:ea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sz="2000" dirty="0">
                <a:latin typeface="Arial" charset="0"/>
                <a:ea typeface="ＭＳ Ｐゴシック" charset="0"/>
              </a:rPr>
              <a:t>SPDF has well-tested converter between CDF and </a:t>
            </a:r>
            <a:r>
              <a:rPr lang="en-US" sz="2000" dirty="0" err="1">
                <a:latin typeface="Arial" charset="0"/>
                <a:ea typeface="ＭＳ Ｐゴシック" charset="0"/>
              </a:rPr>
              <a:t>netCDF</a:t>
            </a:r>
            <a:endParaRPr lang="en-US" sz="2000" dirty="0">
              <a:latin typeface="Arial" charset="0"/>
              <a:ea typeface="ＭＳ Ｐゴシック" charset="0"/>
            </a:endParaRPr>
          </a:p>
          <a:p>
            <a:pPr lvl="1">
              <a:lnSpc>
                <a:spcPct val="90000"/>
              </a:lnSpc>
            </a:pPr>
            <a:r>
              <a:rPr lang="en-US" sz="1800" dirty="0">
                <a:latin typeface="Arial" charset="0"/>
                <a:ea typeface="ＭＳ Ｐゴシック" charset="0"/>
              </a:rPr>
              <a:t>Also ability to output CDF attributes and data in XML (CDFML)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latin typeface="Arial" charset="0"/>
                <a:ea typeface="ＭＳ Ｐゴシック" charset="0"/>
              </a:rPr>
              <a:t>Also nominal converters to/form CDF to HDF, FITS, and PDS-3</a:t>
            </a:r>
          </a:p>
          <a:p>
            <a:pPr lvl="2">
              <a:lnSpc>
                <a:spcPct val="90000"/>
              </a:lnSpc>
            </a:pPr>
            <a:endParaRPr lang="en-US" dirty="0">
              <a:latin typeface="Arial" charset="0"/>
              <a:ea typeface="ＭＳ Ｐゴシック" charset="0"/>
            </a:endParaRPr>
          </a:p>
          <a:p>
            <a:pPr>
              <a:lnSpc>
                <a:spcPct val="90000"/>
              </a:lnSpc>
            </a:pPr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8737792" y="6592904"/>
            <a:ext cx="406208" cy="249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7248" tIns="58624" rIns="117248" bIns="58624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4572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B9C33C9-172C-EB4C-98D5-0E26F1E23F61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533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xmlns:p14="http://schemas.microsoft.com/office/powerpoint/2010/main" spd="med" advClick="0" advTm="5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118CC-F2CA-5341-A32E-63067E803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standards and conventions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FF96B-FA22-3F4F-B0B9-DFF5D12D0D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193" y="1205346"/>
            <a:ext cx="8728363" cy="5328458"/>
          </a:xfrm>
        </p:spPr>
        <p:txBody>
          <a:bodyPr/>
          <a:lstStyle/>
          <a:p>
            <a:r>
              <a:rPr lang="en-US" sz="1800" b="1" dirty="0"/>
              <a:t>SPASE</a:t>
            </a:r>
            <a:r>
              <a:rPr lang="en-US" sz="1800" dirty="0"/>
              <a:t> &lt;http://</a:t>
            </a:r>
            <a:r>
              <a:rPr lang="en-US" sz="1800" dirty="0" err="1"/>
              <a:t>www.spase-group.org</a:t>
            </a:r>
            <a:r>
              <a:rPr lang="en-US" sz="1800" dirty="0"/>
              <a:t>&gt; dataset descriptions for easy searching </a:t>
            </a:r>
          </a:p>
          <a:p>
            <a:r>
              <a:rPr lang="en-US" sz="1800" b="1" dirty="0" err="1"/>
              <a:t>Heliophysics</a:t>
            </a:r>
            <a:r>
              <a:rPr lang="en-US" sz="1800" b="1" dirty="0"/>
              <a:t> Data Portal </a:t>
            </a:r>
            <a:r>
              <a:rPr lang="en-US" sz="1800" dirty="0"/>
              <a:t>&lt;https://</a:t>
            </a:r>
            <a:r>
              <a:rPr lang="en-US" sz="1800" dirty="0" err="1"/>
              <a:t>heliophysicsdata.sci.gsfc.nasa.gov</a:t>
            </a:r>
            <a:r>
              <a:rPr lang="en-US" sz="1800" dirty="0"/>
              <a:t>&gt;</a:t>
            </a:r>
          </a:p>
          <a:p>
            <a:r>
              <a:rPr lang="en-US" sz="1800" b="1" dirty="0"/>
              <a:t>ISTP/IACG/SPDF Guidelines </a:t>
            </a:r>
            <a:r>
              <a:rPr lang="en-US" sz="1800" dirty="0"/>
              <a:t>for global and variable attributes &lt;https://</a:t>
            </a:r>
            <a:r>
              <a:rPr lang="en-US" sz="1800" dirty="0" err="1"/>
              <a:t>spdf.gsfc.nasa.gov</a:t>
            </a:r>
            <a:r>
              <a:rPr lang="en-US" sz="1800" dirty="0"/>
              <a:t>/</a:t>
            </a:r>
            <a:r>
              <a:rPr lang="en-US" sz="1800" dirty="0" err="1"/>
              <a:t>sp_use_of_cdf.html</a:t>
            </a:r>
            <a:r>
              <a:rPr lang="en-US" sz="1800" dirty="0"/>
              <a:t>&gt;</a:t>
            </a:r>
          </a:p>
          <a:p>
            <a:pPr lvl="1"/>
            <a:r>
              <a:rPr lang="en-US" sz="1800" dirty="0" err="1"/>
              <a:t>SKTeditor</a:t>
            </a:r>
            <a:r>
              <a:rPr lang="en-US" sz="1800" dirty="0"/>
              <a:t> metadata creation tool &lt;https://</a:t>
            </a:r>
            <a:r>
              <a:rPr lang="en-US" sz="1800" dirty="0" err="1"/>
              <a:t>spdf.gsfc.nasa.gov</a:t>
            </a:r>
            <a:r>
              <a:rPr lang="en-US" sz="1800" dirty="0"/>
              <a:t>/</a:t>
            </a:r>
            <a:r>
              <a:rPr lang="en-US" sz="1800" dirty="0" err="1"/>
              <a:t>skteditor</a:t>
            </a:r>
            <a:r>
              <a:rPr lang="en-US" sz="1800" dirty="0"/>
              <a:t>&gt;</a:t>
            </a:r>
          </a:p>
          <a:p>
            <a:pPr lvl="1">
              <a:lnSpc>
                <a:spcPct val="90000"/>
              </a:lnSpc>
            </a:pPr>
            <a:r>
              <a:rPr lang="en-US" sz="1600" dirty="0">
                <a:latin typeface="Arial" charset="0"/>
                <a:ea typeface="ＭＳ Ｐゴシック" charset="0"/>
              </a:rPr>
              <a:t>Defining additional standard attributes: Cluster, THEMIS, RBSP (PRBEM), MMS, etc.</a:t>
            </a:r>
            <a:endParaRPr lang="en-US" sz="1800" dirty="0"/>
          </a:p>
          <a:p>
            <a:r>
              <a:rPr lang="en-US" sz="1800" b="1" dirty="0"/>
              <a:t>Dataset naming and file naming </a:t>
            </a:r>
            <a:r>
              <a:rPr lang="en-US" sz="1800" dirty="0"/>
              <a:t>recommendations &lt;http://</a:t>
            </a:r>
            <a:r>
              <a:rPr lang="en-US" sz="1800" dirty="0" err="1"/>
              <a:t>www.tsds.org</a:t>
            </a:r>
            <a:r>
              <a:rPr lang="en-US" sz="1800" dirty="0"/>
              <a:t>/</a:t>
            </a:r>
            <a:r>
              <a:rPr lang="en-US" sz="1800" dirty="0" err="1"/>
              <a:t>Recommended_file_and_data_collection_naming_practices</a:t>
            </a:r>
            <a:r>
              <a:rPr lang="en-US" sz="1800" dirty="0"/>
              <a:t>&gt; and </a:t>
            </a:r>
            <a:r>
              <a:rPr lang="en-US" sz="1800" dirty="0" err="1"/>
              <a:t>filenaming</a:t>
            </a:r>
            <a:r>
              <a:rPr lang="en-US" sz="1800" dirty="0"/>
              <a:t> templates &lt;http://</a:t>
            </a:r>
            <a:r>
              <a:rPr lang="en-US" sz="1800" dirty="0" err="1"/>
              <a:t>tsds.org</a:t>
            </a:r>
            <a:r>
              <a:rPr lang="en-US" sz="1800" dirty="0"/>
              <a:t>/</a:t>
            </a:r>
            <a:r>
              <a:rPr lang="en-US" sz="1800" dirty="0" err="1"/>
              <a:t>uri_templates</a:t>
            </a:r>
            <a:r>
              <a:rPr lang="en-US" sz="1800" dirty="0"/>
              <a:t>&gt; $Y/data_$Y_$</a:t>
            </a:r>
            <a:r>
              <a:rPr lang="en-US" sz="1800" dirty="0" err="1"/>
              <a:t>j_id$x.cdf</a:t>
            </a:r>
            <a:endParaRPr lang="en-US" sz="1800" dirty="0"/>
          </a:p>
          <a:p>
            <a:r>
              <a:rPr lang="en-US" sz="1800" b="1" dirty="0"/>
              <a:t>CDF</a:t>
            </a:r>
            <a:r>
              <a:rPr lang="en-US" sz="1800" dirty="0"/>
              <a:t> &lt;https://</a:t>
            </a:r>
            <a:r>
              <a:rPr lang="en-US" sz="1800" dirty="0" err="1"/>
              <a:t>cdf.sci.gsfc.nasa.gov</a:t>
            </a:r>
            <a:r>
              <a:rPr lang="en-US" sz="1800" dirty="0"/>
              <a:t>&gt; scientific data format (including its new Python library &lt;https://</a:t>
            </a:r>
            <a:r>
              <a:rPr lang="en-US" sz="1800" dirty="0" err="1"/>
              <a:t>github.com</a:t>
            </a:r>
            <a:r>
              <a:rPr lang="en-US" sz="1800" dirty="0"/>
              <a:t>/MAVENSDC/</a:t>
            </a:r>
            <a:r>
              <a:rPr lang="en-US" sz="1800" dirty="0" err="1"/>
              <a:t>cdflib</a:t>
            </a:r>
            <a:r>
              <a:rPr lang="en-US" sz="1800" dirty="0"/>
              <a:t>&gt;)</a:t>
            </a:r>
          </a:p>
          <a:p>
            <a:pPr lvl="1"/>
            <a:r>
              <a:rPr lang="en-US" sz="1800" dirty="0"/>
              <a:t>Time variable types &lt;https://</a:t>
            </a:r>
            <a:r>
              <a:rPr lang="en-US" sz="1800" dirty="0" err="1"/>
              <a:t>cdf.sci.gsfc.nasa.gov</a:t>
            </a:r>
            <a:r>
              <a:rPr lang="en-US" sz="1800" dirty="0"/>
              <a:t>/html/</a:t>
            </a:r>
            <a:r>
              <a:rPr lang="en-US" sz="1800" dirty="0" err="1"/>
              <a:t>leapseconds_requirements.htm</a:t>
            </a:r>
            <a:r>
              <a:rPr lang="en-US" sz="1800" dirty="0"/>
              <a:t>&gt;</a:t>
            </a:r>
          </a:p>
          <a:p>
            <a:r>
              <a:rPr lang="en-US" sz="1800" b="1" dirty="0" err="1"/>
              <a:t>netCDF</a:t>
            </a:r>
            <a:r>
              <a:rPr lang="en-US" sz="1800" dirty="0"/>
              <a:t> &lt;https://</a:t>
            </a:r>
            <a:r>
              <a:rPr lang="en-US" sz="1800" dirty="0" err="1"/>
              <a:t>www.unidata.ucar.edu</a:t>
            </a:r>
            <a:r>
              <a:rPr lang="en-US" sz="1800" dirty="0"/>
              <a:t>/software/</a:t>
            </a:r>
            <a:r>
              <a:rPr lang="en-US" sz="1800" dirty="0" err="1"/>
              <a:t>netcdf</a:t>
            </a:r>
            <a:r>
              <a:rPr lang="en-US" sz="1800" dirty="0"/>
              <a:t>/&gt;</a:t>
            </a:r>
          </a:p>
          <a:p>
            <a:r>
              <a:rPr lang="en-US" sz="1800" b="1" dirty="0"/>
              <a:t>FITS</a:t>
            </a:r>
            <a:r>
              <a:rPr lang="en-US" sz="1800" dirty="0"/>
              <a:t> &lt;https://</a:t>
            </a:r>
            <a:r>
              <a:rPr lang="en-US" sz="1800" dirty="0" err="1"/>
              <a:t>fits.gsfc.nasa.gov</a:t>
            </a:r>
            <a:r>
              <a:rPr lang="en-US" sz="1800" dirty="0"/>
              <a:t>/&gt;</a:t>
            </a:r>
          </a:p>
          <a:p>
            <a:r>
              <a:rPr lang="en-US" sz="1800" b="1" dirty="0" err="1">
                <a:latin typeface="Arial" charset="0"/>
                <a:ea typeface="ＭＳ Ｐゴシック" charset="0"/>
                <a:cs typeface="ＭＳ Ｐゴシック" charset="0"/>
              </a:rPr>
              <a:t>UDunits</a:t>
            </a: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  <a:hlinkClick r:id="rId2"/>
              </a:rPr>
              <a:t>www.unidata.ucar.edu/software/udunits/</a:t>
            </a:r>
            <a:endParaRPr lang="en-US" sz="1800" dirty="0"/>
          </a:p>
          <a:p>
            <a:r>
              <a:rPr lang="en-US" sz="1800" dirty="0"/>
              <a:t>Tools enabled by standards: CDAWeb and </a:t>
            </a:r>
            <a:r>
              <a:rPr lang="en-US" sz="1800" dirty="0" err="1"/>
              <a:t>CDAWlib</a:t>
            </a:r>
            <a:r>
              <a:rPr lang="en-US" sz="1800" dirty="0"/>
              <a:t> IDL library, </a:t>
            </a:r>
            <a:br>
              <a:rPr lang="en-US" sz="1800" dirty="0"/>
            </a:br>
            <a:r>
              <a:rPr lang="en-US" sz="1800" dirty="0"/>
              <a:t>Autoplot &lt;http://</a:t>
            </a:r>
            <a:r>
              <a:rPr lang="en-US" sz="1800" dirty="0" err="1"/>
              <a:t>autoplot.org</a:t>
            </a:r>
            <a:r>
              <a:rPr lang="en-US" sz="1800" dirty="0"/>
              <a:t>&gt;, SPEDAS &lt;http://</a:t>
            </a:r>
            <a:r>
              <a:rPr lang="en-US" sz="1800" dirty="0" err="1"/>
              <a:t>spedas.org</a:t>
            </a:r>
            <a:r>
              <a:rPr lang="en-US" sz="1800" dirty="0"/>
              <a:t>&gt; IDL library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992101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xmlns:p14="http://schemas.microsoft.com/office/powerpoint/2010/main" spd="med" advClick="0" advTm="5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ChangeArrowheads="1"/>
          </p:cNvSpPr>
          <p:nvPr>
            <p:ph type="title"/>
          </p:nvPr>
        </p:nvSpPr>
        <p:spPr>
          <a:xfrm>
            <a:off x="422028" y="123524"/>
            <a:ext cx="8204004" cy="1178092"/>
          </a:xfrm>
          <a:solidFill>
            <a:srgbClr val="800000"/>
          </a:solidFill>
        </p:spPr>
        <p:txBody>
          <a:bodyPr/>
          <a:lstStyle/>
          <a:p>
            <a:pPr eaLnBrk="1" hangingPunct="1"/>
            <a:r>
              <a:rPr lang="en-US" sz="4000" b="1" dirty="0">
                <a:solidFill>
                  <a:srgbClr val="FFFF00"/>
                </a:solidFill>
                <a:ea typeface="ＭＳ Ｐゴシック" charset="0"/>
                <a:cs typeface="ＭＳ Ｐゴシック" charset="0"/>
              </a:rPr>
              <a:t>ISTP/SPDF Guidelines Structure and Metadata Concepts</a:t>
            </a:r>
          </a:p>
        </p:txBody>
      </p:sp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0620" y="1433696"/>
            <a:ext cx="9043380" cy="5159208"/>
          </a:xfrm>
        </p:spPr>
        <p:txBody>
          <a:bodyPr/>
          <a:lstStyle/>
          <a:p>
            <a:pPr marL="234950" indent="-234950" eaLnBrk="1" hangingPunct="1">
              <a:lnSpc>
                <a:spcPct val="90000"/>
              </a:lnSpc>
            </a:pPr>
            <a:r>
              <a:rPr lang="en-US" sz="2000" b="1" dirty="0">
                <a:latin typeface="Arial" charset="0"/>
                <a:ea typeface="ＭＳ Ｐゴシック" charset="0"/>
                <a:cs typeface="ＭＳ Ｐゴシック" charset="0"/>
              </a:rPr>
              <a:t>ISTP/IACG Guidelines (mid1990s) and subsequent extensions by SPDF define a limiting set of implementation standards for CDFs </a:t>
            </a:r>
          </a:p>
          <a:p>
            <a:pPr marL="463550" lvl="1" indent="-228600">
              <a:lnSpc>
                <a:spcPct val="90000"/>
              </a:lnSpc>
            </a:pPr>
            <a:r>
              <a:rPr lang="en-US" sz="1800" dirty="0">
                <a:latin typeface="Arial" charset="0"/>
                <a:ea typeface="ＭＳ Ｐゴシック" charset="0"/>
              </a:rPr>
              <a:t>Include general file naming conventions</a:t>
            </a:r>
          </a:p>
          <a:p>
            <a:pPr marL="463550" lvl="1" indent="-228600" eaLnBrk="1" hangingPunct="1">
              <a:lnSpc>
                <a:spcPct val="90000"/>
              </a:lnSpc>
            </a:pPr>
            <a:r>
              <a:rPr lang="en-US" sz="1800" dirty="0">
                <a:latin typeface="Arial" charset="0"/>
                <a:ea typeface="ＭＳ Ｐゴシック" charset="0"/>
              </a:rPr>
              <a:t>Data is time-ordered and time-identified; times vary by record</a:t>
            </a:r>
          </a:p>
          <a:p>
            <a:pPr marL="463550" lvl="1" indent="-228600" eaLnBrk="1" hangingPunct="1">
              <a:lnSpc>
                <a:spcPct val="90000"/>
              </a:lnSpc>
            </a:pPr>
            <a:r>
              <a:rPr lang="en-US" sz="1800" dirty="0">
                <a:latin typeface="Arial" charset="0"/>
                <a:ea typeface="ＭＳ Ｐゴシック" charset="0"/>
              </a:rPr>
              <a:t>Set of required and suggested metadata (details on next slide)</a:t>
            </a:r>
          </a:p>
          <a:p>
            <a:pPr marL="463550" lvl="1" indent="-228600">
              <a:lnSpc>
                <a:spcPct val="90000"/>
              </a:lnSpc>
            </a:pP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Variable attributes can point to other variables by name and carry arguments</a:t>
            </a:r>
          </a:p>
          <a:p>
            <a:pPr marL="466725" lvl="3" indent="0">
              <a:lnSpc>
                <a:spcPct val="90000"/>
              </a:lnSpc>
              <a:buNone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– </a:t>
            </a:r>
            <a:r>
              <a:rPr lang="en-US" sz="1600" dirty="0">
                <a:latin typeface="Arial" charset="0"/>
                <a:ea typeface="ＭＳ Ｐゴシック" charset="0"/>
                <a:cs typeface="ＭＳ Ｐゴシック" charset="0"/>
              </a:rPr>
              <a:t>Attributes thus carry information about relationships among variables</a:t>
            </a:r>
          </a:p>
          <a:p>
            <a:pPr marL="466725" lvl="3" indent="0">
              <a:lnSpc>
                <a:spcPct val="90000"/>
              </a:lnSpc>
              <a:buNone/>
            </a:pPr>
            <a:r>
              <a:rPr lang="en-US" sz="1600" dirty="0">
                <a:latin typeface="Arial" charset="0"/>
                <a:ea typeface="ＭＳ Ｐゴシック" charset="0"/>
                <a:cs typeface="ＭＳ Ｐゴシック" charset="0"/>
              </a:rPr>
              <a:t>– Variables can carry metadata (e.g. labels for dimensional variables)</a:t>
            </a:r>
            <a:endParaRPr lang="en-US" sz="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520700" lvl="2" indent="-285750">
              <a:lnSpc>
                <a:spcPct val="90000"/>
              </a:lnSpc>
            </a:pPr>
            <a:r>
              <a:rPr lang="en-US" altLang="ja-JP" dirty="0">
                <a:ea typeface="ＭＳ Ｐゴシック" charset="0"/>
              </a:rPr>
              <a:t>Terminology:  “Skeleton” CDF is a CDF with structure and metadata defined but no data, so it can be used as a template from which to build a data file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lvl="2" indent="0">
              <a:lnSpc>
                <a:spcPct val="90000"/>
              </a:lnSpc>
              <a:buNone/>
            </a:pPr>
            <a:r>
              <a:rPr lang="en-US" sz="8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endParaRPr lang="en-US" sz="800" dirty="0">
              <a:latin typeface="Arial" charset="0"/>
              <a:ea typeface="ＭＳ Ｐゴシック" charset="0"/>
            </a:endParaRPr>
          </a:p>
          <a:p>
            <a:pPr marL="234950" indent="-234950">
              <a:lnSpc>
                <a:spcPct val="90000"/>
              </a:lnSpc>
            </a:pPr>
            <a:r>
              <a:rPr lang="en-US" sz="2000" b="1" dirty="0">
                <a:ea typeface="ＭＳ Ｐゴシック" charset="0"/>
                <a:cs typeface="ＭＳ Ｐゴシック" charset="0"/>
              </a:rPr>
              <a:t>CDAWeb additional concepts: </a:t>
            </a:r>
            <a:r>
              <a:rPr lang="ja-JP" altLang="en-US" sz="2000" b="1"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2000" b="1" dirty="0">
                <a:ea typeface="ＭＳ Ｐゴシック" charset="0"/>
                <a:cs typeface="ＭＳ Ｐゴシック" charset="0"/>
              </a:rPr>
              <a:t>Master</a:t>
            </a:r>
            <a:r>
              <a:rPr lang="ja-JP" altLang="en-US" sz="2000" b="1"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sz="2000" b="1" dirty="0">
                <a:ea typeface="ＭＳ Ｐゴシック" charset="0"/>
                <a:cs typeface="ＭＳ Ｐゴシック" charset="0"/>
              </a:rPr>
              <a:t> CDFs and “Virtual” Variables</a:t>
            </a:r>
            <a:endParaRPr lang="en-US" altLang="ja-JP" sz="2000" b="1" dirty="0">
              <a:ea typeface="ＭＳ Ｐゴシック" charset="0"/>
            </a:endParaRPr>
          </a:p>
          <a:p>
            <a:pPr marL="463550" lvl="1" indent="-228600">
              <a:lnSpc>
                <a:spcPct val="90000"/>
              </a:lnSpc>
            </a:pPr>
            <a:r>
              <a:rPr lang="en-US" sz="18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“Master” CDF is the use of a “skeleton” CDF to insert supplemental or updated metadata for</a:t>
            </a:r>
            <a:r>
              <a:rPr lang="en-US" altLang="ja-JP" sz="18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CDFs as a dataset</a:t>
            </a:r>
            <a:r>
              <a:rPr lang="en-US" sz="18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</a:p>
          <a:p>
            <a:pPr marL="463550" lvl="1" indent="-228600">
              <a:lnSpc>
                <a:spcPct val="90000"/>
              </a:lnSpc>
            </a:pPr>
            <a:r>
              <a:rPr lang="en-US" sz="18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”Virtual” variables are computed variables, using specialized CDF attributes to link defined variables and routines within CDAWeb/CDAWlib</a:t>
            </a:r>
          </a:p>
          <a:p>
            <a:pPr marL="463550" lvl="1" indent="-228600">
              <a:lnSpc>
                <a:spcPct val="90000"/>
              </a:lnSpc>
            </a:pPr>
            <a:endParaRPr lang="en-US" altLang="ja-JP" sz="400" dirty="0">
              <a:ea typeface="ＭＳ Ｐゴシック" charset="0"/>
            </a:endParaRPr>
          </a:p>
          <a:p>
            <a:pPr marL="234950" indent="-234950">
              <a:lnSpc>
                <a:spcPct val="90000"/>
              </a:lnSpc>
            </a:pPr>
            <a:r>
              <a:rPr lang="en-US" sz="2000" b="1" dirty="0">
                <a:latin typeface="Arial" charset="0"/>
                <a:ea typeface="ＭＳ Ｐゴシック" charset="0"/>
                <a:cs typeface="ＭＳ Ｐゴシック" charset="0"/>
              </a:rPr>
              <a:t>Concepts above directly/easily map to data in netCDF</a:t>
            </a:r>
          </a:p>
        </p:txBody>
      </p:sp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8737792" y="6592904"/>
            <a:ext cx="406208" cy="249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7248" tIns="58624" rIns="117248" bIns="58624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4572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B9C33C9-172C-EB4C-98D5-0E26F1E23F61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713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xmlns:p14="http://schemas.microsoft.com/office/powerpoint/2010/main" spd="med" advClick="0" advTm="5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E08B6-E7F3-844D-9DD9-16D52E34A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193" y="254923"/>
            <a:ext cx="8728363" cy="669637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ISTP/SPDF Metadata Elements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99EA21D-71D7-1649-BFBB-6221FC3114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193" y="1148080"/>
            <a:ext cx="8728363" cy="5587999"/>
          </a:xfrm>
        </p:spPr>
        <p:txBody>
          <a:bodyPr/>
          <a:lstStyle/>
          <a:p>
            <a:r>
              <a:rPr lang="en-US" sz="2000" b="1" dirty="0"/>
              <a:t>Variable attributes required for automated processing:</a:t>
            </a:r>
          </a:p>
          <a:p>
            <a:pPr lvl="1"/>
            <a:r>
              <a:rPr lang="en-US" sz="1600" dirty="0"/>
              <a:t>Catdesc for longer variable description</a:t>
            </a:r>
          </a:p>
          <a:p>
            <a:pPr lvl="1"/>
            <a:r>
              <a:rPr lang="en-US" sz="1600" dirty="0"/>
              <a:t>Depend_0 points to time variables</a:t>
            </a:r>
          </a:p>
          <a:p>
            <a:pPr lvl="1"/>
            <a:r>
              <a:rPr lang="en-US" sz="1600" dirty="0"/>
              <a:t>Depend_1, 2, 3 point to variables that describe other dimensions</a:t>
            </a:r>
          </a:p>
          <a:p>
            <a:pPr lvl="1"/>
            <a:r>
              <a:rPr lang="en-US" sz="1600" dirty="0"/>
              <a:t>Fieldnam short variable name for plots</a:t>
            </a:r>
          </a:p>
          <a:p>
            <a:pPr lvl="1"/>
            <a:r>
              <a:rPr lang="en-US" sz="1600" dirty="0"/>
              <a:t>Fillval values indicating missing or bad data</a:t>
            </a:r>
          </a:p>
          <a:p>
            <a:pPr lvl="1"/>
            <a:r>
              <a:rPr lang="en-US" sz="1600" dirty="0"/>
              <a:t>Lablaxis/Labl_ptr for axis and column titles</a:t>
            </a:r>
          </a:p>
          <a:p>
            <a:pPr lvl="1"/>
            <a:r>
              <a:rPr lang="en-US" sz="1600" dirty="0"/>
              <a:t>Units/Unit_ptr</a:t>
            </a:r>
          </a:p>
          <a:p>
            <a:pPr lvl="1"/>
            <a:r>
              <a:rPr lang="en-US" sz="1600" dirty="0"/>
              <a:t>Validmin/max for valid data range</a:t>
            </a:r>
          </a:p>
          <a:p>
            <a:pPr marL="173037" lvl="1" indent="0">
              <a:buNone/>
            </a:pPr>
            <a:r>
              <a:rPr lang="en-US" sz="800" dirty="0"/>
              <a:t> </a:t>
            </a:r>
          </a:p>
          <a:p>
            <a:r>
              <a:rPr lang="en-US" sz="2000" b="1" dirty="0"/>
              <a:t>CDF Time variable types</a:t>
            </a:r>
          </a:p>
          <a:p>
            <a:pPr lvl="1"/>
            <a:r>
              <a:rPr lang="en-US" sz="1600" dirty="0"/>
              <a:t>CDF_TIME_TT2000 nanoseconds from J2000 in Terrestrial Time in 8 byte integer handles leap seconds and is well-defined; UTC conversion requires up-to-date leap second table (last value stored in CDF header as a check)</a:t>
            </a:r>
          </a:p>
          <a:p>
            <a:pPr lvl="1"/>
            <a:r>
              <a:rPr lang="en-US" sz="1600" dirty="0"/>
              <a:t>EPOCH milliseconds from 0AD in 8byte float; usually UTC but not leap seconds</a:t>
            </a:r>
          </a:p>
          <a:p>
            <a:pPr lvl="1"/>
            <a:r>
              <a:rPr lang="en-US" sz="1600" dirty="0"/>
              <a:t>EPOCH16 picoseconds from 0AD in two 8byte float; usually UTC but not leap seconds</a:t>
            </a:r>
          </a:p>
          <a:p>
            <a:pPr marL="406400" lvl="2" indent="0">
              <a:buNone/>
            </a:pPr>
            <a:r>
              <a:rPr lang="en-US" sz="800" dirty="0"/>
              <a:t> </a:t>
            </a:r>
          </a:p>
          <a:p>
            <a:r>
              <a:rPr lang="en-US" sz="2000" b="1" dirty="0"/>
              <a:t>ISTP/SPDF Guidelines online at </a:t>
            </a:r>
          </a:p>
          <a:p>
            <a:pPr marL="0" indent="0" algn="ctr">
              <a:buNone/>
            </a:pPr>
            <a:r>
              <a:rPr lang="en-US" sz="2000" b="1" dirty="0">
                <a:solidFill>
                  <a:srgbClr val="FF0000"/>
                </a:solidFill>
              </a:rPr>
              <a:t>https://spdf.gsfc.nasa.gov/sp_use_of_cdf.html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251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xmlns:p14="http://schemas.microsoft.com/office/powerpoint/2010/main" spd="med" advClick="0" advTm="5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800000"/>
          </a:solidFill>
        </p:spPr>
        <p:txBody>
          <a:bodyPr/>
          <a:lstStyle/>
          <a:p>
            <a:pPr eaLnBrk="1" hangingPunct="1"/>
            <a:r>
              <a:rPr lang="en-US" sz="4000" b="1" dirty="0">
                <a:solidFill>
                  <a:srgbClr val="FFFF00"/>
                </a:solidFill>
                <a:ea typeface="ＭＳ Ｐゴシック" charset="0"/>
                <a:cs typeface="ＭＳ Ｐゴシック" charset="0"/>
              </a:rPr>
              <a:t>CDF in More Detail</a:t>
            </a:r>
          </a:p>
        </p:txBody>
      </p:sp>
      <p:sp>
        <p:nvSpPr>
          <p:cNvPr id="8194" name="Rectangle 3"/>
          <p:cNvSpPr>
            <a:spLocks noGrp="1" noChangeArrowheads="1"/>
          </p:cNvSpPr>
          <p:nvPr>
            <p:ph idx="1"/>
          </p:nvPr>
        </p:nvSpPr>
        <p:spPr>
          <a:xfrm>
            <a:off x="114530" y="1483361"/>
            <a:ext cx="8881687" cy="4907279"/>
          </a:xfrm>
        </p:spPr>
        <p:txBody>
          <a:bodyPr lIns="117247" tIns="58623" rIns="117247" bIns="58623"/>
          <a:lstStyle/>
          <a:p>
            <a:pPr marL="234950" indent="-228600"/>
            <a:r>
              <a:rPr lang="en-US" sz="2000" b="1" dirty="0">
                <a:latin typeface="Arial" charset="0"/>
                <a:ea typeface="ＭＳ Ｐゴシック" charset="0"/>
                <a:cs typeface="ＭＳ Ｐゴシック" charset="0"/>
              </a:rPr>
              <a:t>Software distribution APIs: C, C#, VisualBasic, Java, Perl, Fortran</a:t>
            </a:r>
          </a:p>
          <a:p>
            <a:pPr marL="468312" lvl="1" indent="-228600"/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Stable, fully functional</a:t>
            </a:r>
          </a:p>
          <a:p>
            <a:pPr marL="692150" lvl="2" indent="-228600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Built-in compression capability and transparent decompression</a:t>
            </a:r>
          </a:p>
          <a:p>
            <a:pPr marL="692150" lvl="2" indent="-228600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CDF includes an internal checksum to ensure integrity</a:t>
            </a:r>
          </a:p>
          <a:p>
            <a:pPr marL="749300" lvl="2" indent="-285750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CDFconvert utility to optimize internal layout </a:t>
            </a:r>
          </a:p>
          <a:p>
            <a:pPr marL="749300" lvl="2" indent="-285750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Multiple standard format translators</a:t>
            </a:r>
          </a:p>
          <a:p>
            <a:pPr marL="468312" lvl="1" indent="-228600"/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Utilities for modifying CDFs and to/from regular text or XML (CDFML) files</a:t>
            </a:r>
          </a:p>
          <a:p>
            <a:pPr marL="468312" lvl="1" indent="-228600"/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Support libraries for IDL and MATLAB (included in their distributions)</a:t>
            </a:r>
          </a:p>
          <a:p>
            <a:pPr marL="468312" lvl="1" indent="-228600"/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Additional CDAWlib distribution includes rich set of IDL procedures</a:t>
            </a:r>
          </a:p>
          <a:p>
            <a:pPr marL="239712" lvl="1" indent="0">
              <a:buNone/>
            </a:pPr>
            <a:r>
              <a:rPr lang="en-US" sz="8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</a:p>
          <a:p>
            <a:pPr marL="234950" indent="-228600"/>
            <a:r>
              <a:rPr lang="en-US" sz="2000" b="1" dirty="0">
                <a:latin typeface="Arial" charset="0"/>
                <a:ea typeface="ＭＳ Ｐゴシック" charset="0"/>
                <a:cs typeface="ＭＳ Ｐゴシック" charset="0"/>
              </a:rPr>
              <a:t>3 additional independent implementations for reading/writing CDFs</a:t>
            </a:r>
          </a:p>
          <a:p>
            <a:pPr marL="468312" lvl="1" indent="-228600"/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Bryan Harter’s pure Python github.com/MAVENSDC/cdflib</a:t>
            </a:r>
          </a:p>
          <a:p>
            <a:pPr marL="468312" lvl="1" indent="-228600"/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Mark Taylor’s pure Java JCDF library (CDF read only)</a:t>
            </a:r>
          </a:p>
          <a:p>
            <a:pPr marL="692150" lvl="2" indent="-228600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Used by TOPCAT and STILTS.  See www.star.bristol.ac.uk/~mbt/jcdf</a:t>
            </a:r>
          </a:p>
          <a:p>
            <a:pPr marL="468312" lvl="1" indent="-228600"/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Nand Lal’s pure Java CDFJ library (now included in SPDF’s CDF distribution)</a:t>
            </a:r>
          </a:p>
        </p:txBody>
      </p:sp>
    </p:spTree>
    <p:extLst>
      <p:ext uri="{BB962C8B-B14F-4D97-AF65-F5344CB8AC3E}">
        <p14:creationId xmlns:p14="http://schemas.microsoft.com/office/powerpoint/2010/main" val="2637181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xmlns:p14="http://schemas.microsoft.com/office/powerpoint/2010/main" spd="med" advClick="0" advTm="5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279400"/>
            <a:ext cx="8915400" cy="1104900"/>
          </a:xfrm>
          <a:solidFill>
            <a:srgbClr val="800000"/>
          </a:solidFill>
        </p:spPr>
        <p:txBody>
          <a:bodyPr/>
          <a:lstStyle/>
          <a:p>
            <a:pPr eaLnBrk="1" hangingPunct="1"/>
            <a:r>
              <a:rPr lang="en-US" sz="3600" b="1" dirty="0">
                <a:solidFill>
                  <a:srgbClr val="FFFF00"/>
                </a:solidFill>
                <a:ea typeface="ＭＳ Ｐゴシック" charset="0"/>
                <a:cs typeface="ＭＳ Ｐゴシック" charset="0"/>
              </a:rPr>
              <a:t>A Useful Tool:  Create/Edit a Skeleton file compliant to ISTP/SPDF standard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4000" y="1498600"/>
            <a:ext cx="8458200" cy="4991100"/>
          </a:xfrm>
        </p:spPr>
        <p:txBody>
          <a:bodyPr/>
          <a:lstStyle/>
          <a:p>
            <a:pPr eaLnBrk="1" hangingPunct="1"/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SKTEditor is a Java, web-start application</a:t>
            </a:r>
          </a:p>
          <a:p>
            <a:pPr lvl="1" eaLnBrk="1" hangingPunct="1"/>
            <a:r>
              <a:rPr lang="en-US" sz="1800" dirty="0">
                <a:latin typeface="Arial" charset="0"/>
                <a:ea typeface="ＭＳ Ｐゴシック" charset="0"/>
              </a:rPr>
              <a:t>Guide designers to good choices consistent with ISTP/SPDF guidelines</a:t>
            </a:r>
          </a:p>
          <a:p>
            <a:pPr lvl="1" eaLnBrk="1" hangingPunct="1"/>
            <a:r>
              <a:rPr lang="en-US" sz="1800" dirty="0">
                <a:latin typeface="Arial" charset="0"/>
                <a:ea typeface="ＭＳ Ｐゴシック" charset="0"/>
              </a:rPr>
              <a:t>Create new CDF ..or... check/correct then modify an existing skeleton file</a:t>
            </a:r>
          </a:p>
          <a:p>
            <a:pPr lvl="1" eaLnBrk="1" hangingPunct="1"/>
            <a:r>
              <a:rPr lang="en-US" sz="1800" dirty="0">
                <a:latin typeface="Arial" charset="0"/>
                <a:ea typeface="ＭＳ Ｐゴシック" charset="0"/>
              </a:rPr>
              <a:t>Now supports netCDF</a:t>
            </a:r>
          </a:p>
          <a:p>
            <a:pPr lvl="4" eaLnBrk="1" hangingPunct="1"/>
            <a:r>
              <a:rPr lang="en-US" sz="800" dirty="0">
                <a:latin typeface="Arial" charset="0"/>
                <a:ea typeface="ＭＳ Ｐゴシック" charset="0"/>
              </a:rPr>
              <a:t>		</a:t>
            </a:r>
          </a:p>
          <a:p>
            <a:pPr eaLnBrk="1" hangingPunct="1"/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Guided by the interface flow, add or edit</a:t>
            </a:r>
          </a:p>
          <a:p>
            <a:pPr lvl="1"/>
            <a:r>
              <a:rPr lang="en-US" sz="1800" dirty="0">
                <a:latin typeface="Arial" charset="0"/>
                <a:ea typeface="ＭＳ Ｐゴシック" charset="0"/>
              </a:rPr>
              <a:t>Scalar and higher-dimensional variables, multiple time variables</a:t>
            </a:r>
          </a:p>
          <a:p>
            <a:pPr lvl="2"/>
            <a:r>
              <a:rPr lang="en-US" sz="1800" dirty="0">
                <a:latin typeface="Arial" charset="0"/>
                <a:ea typeface="ＭＳ Ｐゴシック" charset="0"/>
              </a:rPr>
              <a:t>Times as </a:t>
            </a:r>
            <a:r>
              <a:rPr lang="en-US" sz="1800" dirty="0" err="1">
                <a:latin typeface="Arial" charset="0"/>
                <a:ea typeface="ＭＳ Ｐゴシック" charset="0"/>
              </a:rPr>
              <a:t>cdf_epoch</a:t>
            </a:r>
            <a:r>
              <a:rPr lang="en-US" sz="1800" dirty="0">
                <a:latin typeface="Arial" charset="0"/>
                <a:ea typeface="ＭＳ Ｐゴシック" charset="0"/>
              </a:rPr>
              <a:t> or as cdf_time_tt2000</a:t>
            </a:r>
          </a:p>
          <a:p>
            <a:pPr lvl="1" eaLnBrk="1" hangingPunct="1"/>
            <a:r>
              <a:rPr lang="en-US" sz="1800" dirty="0">
                <a:latin typeface="Arial" charset="0"/>
                <a:ea typeface="ＭＳ Ｐゴシック" charset="0"/>
              </a:rPr>
              <a:t>Variable attributes (descriptions, labels, units, </a:t>
            </a:r>
            <a:r>
              <a:rPr lang="en-US" sz="1800" dirty="0" err="1">
                <a:latin typeface="Arial" charset="0"/>
                <a:ea typeface="ＭＳ Ｐゴシック" charset="0"/>
              </a:rPr>
              <a:t>display_type</a:t>
            </a:r>
            <a:r>
              <a:rPr lang="en-US" sz="1800" dirty="0">
                <a:latin typeface="Arial" charset="0"/>
                <a:ea typeface="ＭＳ Ｐゴシック" charset="0"/>
              </a:rPr>
              <a:t>)</a:t>
            </a:r>
          </a:p>
          <a:p>
            <a:pPr lvl="1" eaLnBrk="1" hangingPunct="1"/>
            <a:r>
              <a:rPr lang="en-US" sz="1800" dirty="0">
                <a:latin typeface="Arial" charset="0"/>
                <a:ea typeface="ＭＳ Ｐゴシック" charset="0"/>
              </a:rPr>
              <a:t>Global attributes and file naming</a:t>
            </a:r>
          </a:p>
          <a:p>
            <a:pPr lvl="1" eaLnBrk="1" hangingPunct="1"/>
            <a:r>
              <a:rPr lang="en-US" sz="1800" dirty="0">
                <a:latin typeface="Arial" charset="0"/>
                <a:ea typeface="ＭＳ Ｐゴシック" charset="0"/>
              </a:rPr>
              <a:t>Virtual variables (functions in </a:t>
            </a:r>
            <a:r>
              <a:rPr lang="en-US" sz="1800" dirty="0" err="1">
                <a:latin typeface="Arial" charset="0"/>
                <a:ea typeface="ＭＳ Ｐゴシック" charset="0"/>
              </a:rPr>
              <a:t>CDAWlib</a:t>
            </a:r>
            <a:r>
              <a:rPr lang="en-US" sz="1800" dirty="0">
                <a:latin typeface="Arial" charset="0"/>
                <a:ea typeface="ＭＳ Ｐゴシック" charset="0"/>
              </a:rPr>
              <a:t>, compute values on-the-fly)</a:t>
            </a:r>
          </a:p>
          <a:p>
            <a:pPr lvl="4" eaLnBrk="1" hangingPunct="1"/>
            <a:r>
              <a:rPr lang="en-US" sz="700" dirty="0">
                <a:latin typeface="Arial" charset="0"/>
                <a:ea typeface="ＭＳ Ｐゴシック" charset="0"/>
              </a:rPr>
              <a:t>	</a:t>
            </a:r>
          </a:p>
          <a:p>
            <a:pPr eaLnBrk="1" hangingPunct="1"/>
            <a:r>
              <a:rPr lang="en-US" sz="2000" dirty="0">
                <a:latin typeface="Arial" charset="0"/>
                <a:ea typeface="ＭＳ Ｐゴシック" charset="0"/>
              </a:rPr>
              <a:t>Checking and validation functions </a:t>
            </a:r>
          </a:p>
          <a:p>
            <a:pPr lvl="1" eaLnBrk="1" hangingPunct="1"/>
            <a:r>
              <a:rPr lang="en-US" sz="1800" dirty="0">
                <a:latin typeface="Arial" charset="0"/>
                <a:ea typeface="ＭＳ Ｐゴシック" charset="0"/>
              </a:rPr>
              <a:t>Against ISTP/SPDF standards</a:t>
            </a:r>
          </a:p>
          <a:p>
            <a:pPr lvl="1" eaLnBrk="1" hangingPunct="1"/>
            <a:r>
              <a:rPr lang="en-US" sz="1800" dirty="0">
                <a:latin typeface="Arial" charset="0"/>
                <a:ea typeface="ＭＳ Ｐゴシック" charset="0"/>
              </a:rPr>
              <a:t>For PRBEM, MMS or other specified project compliance reporting</a:t>
            </a:r>
            <a:endParaRPr lang="en-US" sz="800" dirty="0">
              <a:latin typeface="Arial" charset="0"/>
              <a:ea typeface="ＭＳ Ｐゴシック" charset="0"/>
            </a:endParaRPr>
          </a:p>
        </p:txBody>
      </p:sp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8737792" y="6592904"/>
            <a:ext cx="406208" cy="249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7248" tIns="58624" rIns="117248" bIns="58624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4572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B9C33C9-172C-EB4C-98D5-0E26F1E23F61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061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xmlns:p14="http://schemas.microsoft.com/office/powerpoint/2010/main" spd="med" advClick="0" advTm="5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10-24 at 1.24.36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345" y="141107"/>
            <a:ext cx="4053840" cy="3606800"/>
          </a:xfrm>
          <a:prstGeom prst="rect">
            <a:avLst/>
          </a:prstGeom>
        </p:spPr>
      </p:pic>
      <p:pic>
        <p:nvPicPr>
          <p:cNvPr id="5" name="Picture 4" descr="Screen Shot 2016-10-24 at 1.24.52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4185" y="1622726"/>
            <a:ext cx="4064000" cy="3581400"/>
          </a:xfrm>
          <a:prstGeom prst="rect">
            <a:avLst/>
          </a:prstGeom>
        </p:spPr>
      </p:pic>
      <p:pic>
        <p:nvPicPr>
          <p:cNvPr id="6" name="Picture 5" descr="Screen Shot 2016-10-24 at 1.25.08 P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6208" y="3157260"/>
            <a:ext cx="4064000" cy="3581400"/>
          </a:xfrm>
          <a:prstGeom prst="rect">
            <a:avLst/>
          </a:prstGeom>
        </p:spPr>
      </p:pic>
      <p:pic>
        <p:nvPicPr>
          <p:cNvPr id="7" name="Picture 6" descr="Screen Shot 2016-10-24 at 1.25.59 PM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2345" y="5597840"/>
            <a:ext cx="4674531" cy="919519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5181600" y="213349"/>
            <a:ext cx="326448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/>
              <a:t>SKTEditor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1598381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xmlns:p14="http://schemas.microsoft.com/office/powerpoint/2010/main" spd="med" advClick="0" advTm="5000">
        <p:fade/>
      </p:transition>
    </mc:Fallback>
  </mc:AlternateContent>
</p:sld>
</file>

<file path=ppt/theme/theme1.xml><?xml version="1.0" encoding="utf-8"?>
<a:theme xmlns:a="http://schemas.openxmlformats.org/drawingml/2006/main" name="FallAGU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  <a:ea typeface="ＭＳ Ｐゴシック" pitchFamily="-110" charset="-128"/>
            <a:cs typeface="ＭＳ Ｐゴシック" pitchFamily="-11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  <a:ea typeface="ＭＳ Ｐゴシック" pitchFamily="-110" charset="-128"/>
            <a:cs typeface="ＭＳ Ｐゴシック" pitchFamily="-110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FallAGU.thmx</Template>
  <TotalTime>30011</TotalTime>
  <Words>3939</Words>
  <Application>Microsoft Macintosh PowerPoint</Application>
  <PresentationFormat>On-screen Show (4:3)</PresentationFormat>
  <Paragraphs>494</Paragraphs>
  <Slides>36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Arial</vt:lpstr>
      <vt:lpstr>Calibri</vt:lpstr>
      <vt:lpstr>Times New Roman</vt:lpstr>
      <vt:lpstr>FallAGU</vt:lpstr>
      <vt:lpstr>Data formats standards and metadata</vt:lpstr>
      <vt:lpstr>Formats in NASA Space Science</vt:lpstr>
      <vt:lpstr>Why metadata conventions</vt:lpstr>
      <vt:lpstr>Some standards and conventions </vt:lpstr>
      <vt:lpstr>ISTP/SPDF Guidelines Structure and Metadata Concepts</vt:lpstr>
      <vt:lpstr>ISTP/SPDF Metadata Elements</vt:lpstr>
      <vt:lpstr>CDF in More Detail</vt:lpstr>
      <vt:lpstr>A Useful Tool:  Create/Edit a Skeleton file compliant to ISTP/SPDF standard</vt:lpstr>
      <vt:lpstr>PowerPoint Presentation</vt:lpstr>
      <vt:lpstr>PowerPoint Presentation</vt:lpstr>
      <vt:lpstr>Creating an ISTP/IACG Skeleton CDF: Understand the Data to be Loaded</vt:lpstr>
      <vt:lpstr>The MakeCDF Program</vt:lpstr>
      <vt:lpstr>Major CDAWlib routines</vt:lpstr>
      <vt:lpstr>SPDF Services to Support netCDF</vt:lpstr>
      <vt:lpstr>netCDF Issues</vt:lpstr>
      <vt:lpstr>Some Recent CDF updates</vt:lpstr>
      <vt:lpstr>Upcoming Activities</vt:lpstr>
      <vt:lpstr>https://spdf.sci.gsfc.nasa.gov/pub/catalogs/all.xml</vt:lpstr>
      <vt:lpstr>Backup slides</vt:lpstr>
      <vt:lpstr>SPDF Services</vt:lpstr>
      <vt:lpstr>SPDF Data Access</vt:lpstr>
      <vt:lpstr>Infrastructure for the  Heliophysics Data Environment</vt:lpstr>
      <vt:lpstr>Basic Definitions:  What is CDF?</vt:lpstr>
      <vt:lpstr>SPDF adding netCDF support</vt:lpstr>
      <vt:lpstr>Presently Low Priority Directions</vt:lpstr>
      <vt:lpstr>Recommended Steps to Put Data into CDF</vt:lpstr>
      <vt:lpstr>Examples of CDF Variables</vt:lpstr>
      <vt:lpstr>ISTP/SPDF Metadata Guidelines</vt:lpstr>
      <vt:lpstr>Key Metadata Guidelines</vt:lpstr>
      <vt:lpstr>Reading CDFs</vt:lpstr>
      <vt:lpstr>“Fill My (IDL) Array”  with Data from CDAWeb</vt:lpstr>
      <vt:lpstr>I Have A Data File in CDF:  Now What?</vt:lpstr>
      <vt:lpstr>PowerPoint Presentation</vt:lpstr>
      <vt:lpstr>Notes on CDF and netCDF</vt:lpstr>
      <vt:lpstr>Two CDF Concepts</vt:lpstr>
      <vt:lpstr>Notes on CDF and netCDF</vt:lpstr>
    </vt:vector>
  </TitlesOfParts>
  <Company>NASA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Bob McGuire</dc:creator>
  <cp:lastModifiedBy>Candey, Robert M. (GSFC-6720)</cp:lastModifiedBy>
  <cp:revision>301</cp:revision>
  <cp:lastPrinted>2018-10-09T22:15:05Z</cp:lastPrinted>
  <dcterms:created xsi:type="dcterms:W3CDTF">2011-11-16T14:17:16Z</dcterms:created>
  <dcterms:modified xsi:type="dcterms:W3CDTF">2019-10-15T21:23:19Z</dcterms:modified>
</cp:coreProperties>
</file>