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12" r:id="rId2"/>
    <p:sldId id="457" r:id="rId3"/>
    <p:sldId id="459" r:id="rId4"/>
    <p:sldId id="463" r:id="rId5"/>
    <p:sldId id="443" r:id="rId6"/>
    <p:sldId id="444" r:id="rId7"/>
    <p:sldId id="465" r:id="rId8"/>
    <p:sldId id="437" r:id="rId9"/>
    <p:sldId id="438" r:id="rId10"/>
    <p:sldId id="441" r:id="rId11"/>
    <p:sldId id="440" r:id="rId12"/>
    <p:sldId id="446" r:id="rId13"/>
    <p:sldId id="460" r:id="rId14"/>
    <p:sldId id="4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6295FD"/>
    <a:srgbClr val="10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83163" autoAdjust="0"/>
  </p:normalViewPr>
  <p:slideViewPr>
    <p:cSldViewPr snapToGrid="0" snapToObjects="1">
      <p:cViewPr varScale="1">
        <p:scale>
          <a:sx n="94" d="100"/>
          <a:sy n="94" d="100"/>
        </p:scale>
        <p:origin x="605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6" d="100"/>
        <a:sy n="106" d="100"/>
      </p:scale>
      <p:origin x="0" y="-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1A50-D153-4DBA-B9B5-2D611FDAA49C}" type="datetime9">
              <a:rPr lang="en-US" smtClean="0"/>
              <a:t>10/15/2019 11:47:48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AB5A-FA44-4D44-A90E-933976674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FBD44-AF86-4D70-8368-639ADBC82050}" type="datetime9">
              <a:rPr lang="en-US" smtClean="0"/>
              <a:t>10/15/2019 11:47:47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6C144-7360-6842-8B60-479B7187C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2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027" y="8684928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2" tIns="45350" rIns="90702" bIns="45350" anchor="b"/>
          <a:lstStyle/>
          <a:p>
            <a:pPr algn="r" eaLnBrk="1" hangingPunct="1"/>
            <a:fld id="{D15B29A2-4C96-4071-BA78-B796657FB65A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02" tIns="45350" rIns="90702" bIns="45350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69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4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Space Weather Initiative (ISWI)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407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Data from 90+ missions include some display/list services, ~175 Ground Stations and ~35 Balloons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Arial" charset="0"/>
                <a:ea typeface="ＭＳ Ｐゴシック" charset="0"/>
                <a:cs typeface="ＭＳ Ｐゴシック" charset="0"/>
              </a:rPr>
              <a:t>SSCWeb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/4D Orbit Viewer ephemeris DB ~180 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Number of datasets ~1500; distinct variables (</a:t>
            </a:r>
            <a:r>
              <a:rPr lang="en-US" sz="1200" dirty="0" err="1" smtClean="0">
                <a:latin typeface="Arial" charset="0"/>
                <a:ea typeface="ＭＳ Ｐゴシック" charset="0"/>
                <a:cs typeface="ＭＳ Ｐゴシック" charset="0"/>
              </a:rPr>
              <a:t>CDAWeb</a:t>
            </a: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) ~36,000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Total number of files archived ~40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  <a:ea typeface="ＭＳ Ｐゴシック" charset="0"/>
                <a:cs typeface="ＭＳ Ｐゴシック" charset="0"/>
              </a:rPr>
              <a:t>including both new and reprocessed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6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/>
            <a:r>
              <a:rPr lang="en-US" sz="2000" dirty="0" smtClean="0"/>
              <a:t>BARREL (Balloon Array for Radiation-belt Relativistic Electron Losses), working with Van Allen Probes</a:t>
            </a:r>
          </a:p>
        </p:txBody>
      </p:sp>
    </p:spTree>
    <p:extLst>
      <p:ext uri="{BB962C8B-B14F-4D97-AF65-F5344CB8AC3E}">
        <p14:creationId xmlns:p14="http://schemas.microsoft.com/office/powerpoint/2010/main" val="25674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Interface:  Simplicity and Multiple Missions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10/15/2019 11:47:48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81A0A12-C822-AB42-B29C-B7E5ED419DD3}" type="datetime9">
              <a:rPr lang="en-US" smtClean="0"/>
              <a:t>10/15/2019 11:47:48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71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4D Orbit Viewer </a:t>
            </a:r>
            <a:r>
              <a:rPr lang="en-US" sz="1200" dirty="0" smtClean="0"/>
              <a:t>uses </a:t>
            </a:r>
            <a:r>
              <a:rPr lang="en-US" sz="1200" dirty="0" err="1" smtClean="0"/>
              <a:t>SSCWeb</a:t>
            </a:r>
            <a:r>
              <a:rPr lang="en-US" sz="1200" dirty="0" smtClean="0"/>
              <a:t> application programming interface (API) to access s/c database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SSCWeb</a:t>
            </a:r>
            <a:r>
              <a:rPr lang="en-US" sz="1200" dirty="0" smtClean="0"/>
              <a:t> also computes radial and magnetic field line conjunctions between satellites and ground stations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8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30" y="2130625"/>
            <a:ext cx="10362951" cy="1469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6200"/>
            <a:ext cx="85339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50922" indent="0" algn="ctr">
              <a:buNone/>
              <a:defRPr/>
            </a:lvl2pPr>
            <a:lvl3pPr marL="301843" indent="0" algn="ctr">
              <a:buNone/>
              <a:defRPr/>
            </a:lvl3pPr>
            <a:lvl4pPr marL="452765" indent="0" algn="ctr">
              <a:buNone/>
              <a:defRPr/>
            </a:lvl4pPr>
            <a:lvl5pPr marL="603687" indent="0" algn="ctr">
              <a:buNone/>
              <a:defRPr/>
            </a:lvl5pPr>
            <a:lvl6pPr marL="754609" indent="0" algn="ctr">
              <a:buNone/>
              <a:defRPr/>
            </a:lvl6pPr>
            <a:lvl7pPr marL="905530" indent="0" algn="ctr">
              <a:buNone/>
              <a:defRPr/>
            </a:lvl7pPr>
            <a:lvl8pPr marL="1056452" indent="0" algn="ctr">
              <a:buNone/>
              <a:defRPr/>
            </a:lvl8pPr>
            <a:lvl9pPr marL="12073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049" y="609600"/>
            <a:ext cx="259042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24" y="609600"/>
            <a:ext cx="771276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7100"/>
            <a:ext cx="10362951" cy="1362074"/>
          </a:xfrm>
        </p:spPr>
        <p:txBody>
          <a:bodyPr anchor="t"/>
          <a:lstStyle>
            <a:lvl1pPr algn="l">
              <a:defRPr sz="1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912"/>
            <a:ext cx="10362951" cy="1500188"/>
          </a:xfrm>
        </p:spPr>
        <p:txBody>
          <a:bodyPr anchor="b"/>
          <a:lstStyle>
            <a:lvl1pPr marL="0" indent="0">
              <a:buNone/>
              <a:defRPr sz="700"/>
            </a:lvl1pPr>
            <a:lvl2pPr marL="150922" indent="0">
              <a:buNone/>
              <a:defRPr sz="600"/>
            </a:lvl2pPr>
            <a:lvl3pPr marL="301843" indent="0">
              <a:buNone/>
              <a:defRPr sz="500"/>
            </a:lvl3pPr>
            <a:lvl4pPr marL="452765" indent="0">
              <a:buNone/>
              <a:defRPr sz="500"/>
            </a:lvl4pPr>
            <a:lvl5pPr marL="603687" indent="0">
              <a:buNone/>
              <a:defRPr sz="500"/>
            </a:lvl5pPr>
            <a:lvl6pPr marL="754609" indent="0">
              <a:buNone/>
              <a:defRPr sz="500"/>
            </a:lvl6pPr>
            <a:lvl7pPr marL="905530" indent="0">
              <a:buNone/>
              <a:defRPr sz="500"/>
            </a:lvl7pPr>
            <a:lvl8pPr marL="1056452" indent="0">
              <a:buNone/>
              <a:defRPr sz="500"/>
            </a:lvl8pPr>
            <a:lvl9pPr marL="1207374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29" y="1981200"/>
            <a:ext cx="5151593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5884" y="1981200"/>
            <a:ext cx="5151593" cy="4114800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1" y="274439"/>
            <a:ext cx="109730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81" y="1535312"/>
            <a:ext cx="5386916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1" y="2174678"/>
            <a:ext cx="5386916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22" y="1535312"/>
            <a:ext cx="5389407" cy="63936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0922" indent="0">
              <a:buNone/>
              <a:defRPr sz="700" b="1"/>
            </a:lvl2pPr>
            <a:lvl3pPr marL="301843" indent="0">
              <a:buNone/>
              <a:defRPr sz="600" b="1"/>
            </a:lvl3pPr>
            <a:lvl4pPr marL="452765" indent="0">
              <a:buNone/>
              <a:defRPr sz="500" b="1"/>
            </a:lvl4pPr>
            <a:lvl5pPr marL="603687" indent="0">
              <a:buNone/>
              <a:defRPr sz="500" b="1"/>
            </a:lvl5pPr>
            <a:lvl6pPr marL="754609" indent="0">
              <a:buNone/>
              <a:defRPr sz="500" b="1"/>
            </a:lvl6pPr>
            <a:lvl7pPr marL="905530" indent="0">
              <a:buNone/>
              <a:defRPr sz="500" b="1"/>
            </a:lvl7pPr>
            <a:lvl8pPr marL="1056452" indent="0">
              <a:buNone/>
              <a:defRPr sz="500" b="1"/>
            </a:lvl8pPr>
            <a:lvl9pPr marL="1207374" indent="0">
              <a:buNone/>
              <a:defRPr sz="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22" y="2174678"/>
            <a:ext cx="5389407" cy="3951684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9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76" y="273251"/>
            <a:ext cx="4011083" cy="116205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9" y="273249"/>
            <a:ext cx="6815667" cy="58531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76" y="1435300"/>
            <a:ext cx="4011083" cy="46910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71" y="4800600"/>
            <a:ext cx="7314951" cy="566738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71" y="612577"/>
            <a:ext cx="7314951" cy="4114800"/>
          </a:xfrm>
        </p:spPr>
        <p:txBody>
          <a:bodyPr/>
          <a:lstStyle>
            <a:lvl1pPr marL="0" indent="0">
              <a:buNone/>
              <a:defRPr sz="1100"/>
            </a:lvl1pPr>
            <a:lvl2pPr marL="150922" indent="0">
              <a:buNone/>
              <a:defRPr sz="900"/>
            </a:lvl2pPr>
            <a:lvl3pPr marL="301843" indent="0">
              <a:buNone/>
              <a:defRPr sz="800"/>
            </a:lvl3pPr>
            <a:lvl4pPr marL="452765" indent="0">
              <a:buNone/>
              <a:defRPr sz="700"/>
            </a:lvl4pPr>
            <a:lvl5pPr marL="603687" indent="0">
              <a:buNone/>
              <a:defRPr sz="700"/>
            </a:lvl5pPr>
            <a:lvl6pPr marL="754609" indent="0">
              <a:buNone/>
              <a:defRPr sz="700"/>
            </a:lvl6pPr>
            <a:lvl7pPr marL="905530" indent="0">
              <a:buNone/>
              <a:defRPr sz="700"/>
            </a:lvl7pPr>
            <a:lvl8pPr marL="1056452" indent="0">
              <a:buNone/>
              <a:defRPr sz="700"/>
            </a:lvl8pPr>
            <a:lvl9pPr marL="1207374" indent="0">
              <a:buNone/>
              <a:defRPr sz="7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71" y="5367340"/>
            <a:ext cx="7314951" cy="804863"/>
          </a:xfrm>
        </p:spPr>
        <p:txBody>
          <a:bodyPr/>
          <a:lstStyle>
            <a:lvl1pPr marL="0" indent="0">
              <a:buNone/>
              <a:defRPr sz="500"/>
            </a:lvl1pPr>
            <a:lvl2pPr marL="150922" indent="0">
              <a:buNone/>
              <a:defRPr sz="400"/>
            </a:lvl2pPr>
            <a:lvl3pPr marL="301843" indent="0">
              <a:buNone/>
              <a:defRPr sz="300"/>
            </a:lvl3pPr>
            <a:lvl4pPr marL="452765" indent="0">
              <a:buNone/>
              <a:defRPr sz="300"/>
            </a:lvl4pPr>
            <a:lvl5pPr marL="603687" indent="0">
              <a:buNone/>
              <a:defRPr sz="300"/>
            </a:lvl5pPr>
            <a:lvl6pPr marL="754609" indent="0">
              <a:buNone/>
              <a:defRPr sz="300"/>
            </a:lvl6pPr>
            <a:lvl7pPr marL="905530" indent="0">
              <a:buNone/>
              <a:defRPr sz="300"/>
            </a:lvl7pPr>
            <a:lvl8pPr marL="1056452" indent="0">
              <a:buNone/>
              <a:defRPr sz="300"/>
            </a:lvl8pPr>
            <a:lvl9pPr marL="12073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C33C9-172C-EB4C-98D5-0E26F1E2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62" y="609600"/>
            <a:ext cx="1036268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62" y="1981200"/>
            <a:ext cx="10362687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722" y="6591302"/>
            <a:ext cx="1481279" cy="26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416" y="6592904"/>
            <a:ext cx="3861313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389" y="6592904"/>
            <a:ext cx="541611" cy="2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B9C33C9-172C-EB4C-98D5-0E26F1E23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hf hdr="0" ftr="0" dt="0"/>
  <p:txStyles>
    <p:titleStyle>
      <a:lvl1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150922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301843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452765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603687" algn="ctr" defTabSz="1172788" rtl="0" eaLnBrk="1" fontAlgn="base" hangingPunct="1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439664" indent="-439664" algn="l" defTabSz="1172788" rtl="0" eaLnBrk="1" fontAlgn="base" hangingPunct="1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2693" indent="-366300" algn="l" defTabSz="1172788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</a:defRPr>
      </a:lvl2pPr>
      <a:lvl3pPr marL="1465723" indent="-292935" algn="l" defTabSz="1172788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</a:defRPr>
      </a:lvl3pPr>
      <a:lvl4pPr marL="2052640" indent="-293983" algn="l" defTabSz="1172788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2637986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5pPr>
      <a:lvl6pPr marL="2788908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6pPr>
      <a:lvl7pPr marL="2939829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7pPr>
      <a:lvl8pPr marL="3090751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8pPr>
      <a:lvl9pPr marL="3241673" indent="-292411" algn="l" defTabSz="1172788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092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01843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52765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03687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54609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05530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56452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07374" algn="l" defTabSz="15092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spdf.gsfc.nasa.gov/data_orbit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pdf.gsfc.nasa.go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df.gsfc.nasa.go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???" TargetMode="External"/><Relationship Id="rId3" Type="http://schemas.openxmlformats.org/officeDocument/2006/relationships/video" Target="../media/media1.mp4"/><Relationship Id="rId7" Type="http://schemas.openxmlformats.org/officeDocument/2006/relationships/image" Target="../media/image14.png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1272" y="895931"/>
            <a:ext cx="9445558" cy="1820892"/>
          </a:xfrm>
          <a:noFill/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Space </a:t>
            </a:r>
            <a:r>
              <a:rPr lang="en-US" sz="44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Physics Data Facility (SPDF</a:t>
            </a:r>
            <a:r>
              <a:rPr lang="en-US" sz="44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257300" y="3270740"/>
            <a:ext cx="9372600" cy="344658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248" tIns="58624" rIns="117248" bIns="58624" numCol="1" anchor="t" anchorCtr="0" compatLnSpc="1">
            <a:prstTxWarp prst="textNoShape">
              <a:avLst/>
            </a:prstTxWarp>
          </a:bodyPr>
          <a:lstStyle>
            <a:lvl1pPr marL="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4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092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tx1"/>
                </a:solidFill>
                <a:latin typeface="+mn-lt"/>
                <a:ea typeface="+mn-ea"/>
              </a:defRPr>
            </a:lvl2pPr>
            <a:lvl3pPr marL="301843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100">
                <a:solidFill>
                  <a:schemeClr val="tx1"/>
                </a:solidFill>
                <a:latin typeface="+mn-lt"/>
                <a:ea typeface="+mn-ea"/>
              </a:defRPr>
            </a:lvl3pPr>
            <a:lvl4pPr marL="452765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4pPr>
            <a:lvl5pPr marL="603687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5pPr>
            <a:lvl6pPr marL="754609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6pPr>
            <a:lvl7pPr marL="905530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7pPr>
            <a:lvl8pPr marL="1056452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8pPr>
            <a:lvl9pPr marL="1207374" indent="0" algn="ctr" defTabSz="1172788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dirty="0" smtClean="0"/>
              <a:t>Robert Candey,  Lan Jian</a:t>
            </a:r>
            <a:endParaRPr lang="en-US" sz="3200" baseline="30000" dirty="0" smtClean="0"/>
          </a:p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/>
              <a:t>Third IHDEA Meeting</a:t>
            </a:r>
          </a:p>
          <a:p>
            <a:endParaRPr lang="en-US" sz="1000" dirty="0" smtClean="0"/>
          </a:p>
          <a:p>
            <a:r>
              <a:rPr lang="en-US" sz="2800" dirty="0" smtClean="0"/>
              <a:t>Lanham, MD</a:t>
            </a:r>
          </a:p>
          <a:p>
            <a:r>
              <a:rPr lang="en-US" sz="2800" dirty="0" smtClean="0"/>
              <a:t>October 16,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8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0395" y="361646"/>
            <a:ext cx="10700228" cy="709345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Science-Enabling Service # 2</a:t>
            </a:r>
            <a:b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</a:br>
            <a: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Satellite Situation Center (</a:t>
            </a:r>
            <a:r>
              <a:rPr lang="en-US" sz="3600" b="1" dirty="0" err="1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SSCWeb</a:t>
            </a:r>
            <a: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)</a:t>
            </a:r>
            <a:endParaRPr lang="en-US" sz="3600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646167" y="1378765"/>
            <a:ext cx="9790546" cy="149851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Include </a:t>
            </a:r>
            <a:r>
              <a:rPr lang="en-US" sz="2200" dirty="0"/>
              <a:t>most </a:t>
            </a:r>
            <a:r>
              <a:rPr lang="en-US" sz="2200" dirty="0" err="1"/>
              <a:t>heliospheric</a:t>
            </a:r>
            <a:r>
              <a:rPr lang="en-US" sz="2200" dirty="0"/>
              <a:t> satellites and many ground stations </a:t>
            </a: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Plot </a:t>
            </a:r>
            <a:r>
              <a:rPr lang="en-US" sz="2200" dirty="0"/>
              <a:t>and list orbits of multiple s/c in a variety of coordinate systems </a:t>
            </a: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b="1" dirty="0"/>
              <a:t>4D Orbit Viewer: </a:t>
            </a:r>
            <a:r>
              <a:rPr lang="en-US" sz="2200" dirty="0"/>
              <a:t>Interactive 4D animation of orbits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 smtClean="0"/>
              <a:t>Query </a:t>
            </a:r>
            <a:r>
              <a:rPr lang="en-US" sz="2200" dirty="0"/>
              <a:t>for satellite-satellite and satellite-ground station conjunction </a:t>
            </a:r>
            <a:endParaRPr lang="en-US" sz="2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9994" y="3232652"/>
            <a:ext cx="4259388" cy="3360251"/>
            <a:chOff x="371066" y="2620934"/>
            <a:chExt cx="6756809" cy="5155603"/>
          </a:xfrm>
        </p:grpSpPr>
        <p:pic>
          <p:nvPicPr>
            <p:cNvPr id="6" name="Picture 5" descr="Orbits2021_V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66" y="2620934"/>
              <a:ext cx="6756809" cy="5155603"/>
            </a:xfrm>
            <a:prstGeom prst="rect">
              <a:avLst/>
            </a:prstGeom>
          </p:spPr>
        </p:pic>
        <p:pic>
          <p:nvPicPr>
            <p:cNvPr id="7" name="Picture 6" descr="Labels_V3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" t="62347" r="49324" b="21183"/>
            <a:stretch/>
          </p:blipFill>
          <p:spPr>
            <a:xfrm>
              <a:off x="599666" y="2773334"/>
              <a:ext cx="3314533" cy="7186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5016" y="6579573"/>
              <a:ext cx="2200542" cy="1110035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C02"/>
                  </a:solidFill>
                  <a:latin typeface="Arial"/>
                  <a:cs typeface="Arial"/>
                </a:rPr>
                <a:t>Extended Orbit Predicts : August 2021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8675" y="3232652"/>
            <a:ext cx="4759430" cy="3360251"/>
            <a:chOff x="366587" y="1199876"/>
            <a:chExt cx="7443913" cy="500630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87" y="1199876"/>
              <a:ext cx="7443913" cy="500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34511" y="4671646"/>
              <a:ext cx="2049832" cy="1254305"/>
            </a:xfrm>
            <a:prstGeom prst="rect">
              <a:avLst/>
            </a:prstGeom>
            <a:solidFill>
              <a:srgbClr val="8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FFFC02"/>
                  </a:solidFill>
                  <a:latin typeface="Arial"/>
                  <a:cs typeface="Arial"/>
                </a:rPr>
                <a:t>Simulated ICON+SWARM coverage in GOLD FOV</a:t>
              </a: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746"/>
            <a:stretch/>
          </p:blipFill>
          <p:spPr bwMode="auto">
            <a:xfrm>
              <a:off x="552556" y="1274762"/>
              <a:ext cx="1737360" cy="809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 bwMode="auto">
          <a:xfrm flipH="1">
            <a:off x="1847273" y="2595418"/>
            <a:ext cx="369455" cy="589634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0400145" y="2798618"/>
            <a:ext cx="424873" cy="386434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4110" y="365125"/>
            <a:ext cx="4366835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Science-Enabling </a:t>
            </a:r>
            <a:r>
              <a:rPr lang="en-US" sz="40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Service </a:t>
            </a:r>
            <a:r>
              <a:rPr lang="en-US" sz="40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# </a:t>
            </a:r>
            <a:r>
              <a:rPr lang="en-US" sz="40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40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OMNIWeb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Plus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338" y="1925492"/>
            <a:ext cx="4590205" cy="4610264"/>
          </a:xfrm>
        </p:spPr>
        <p:txBody>
          <a:bodyPr/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OMNI Data: Database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solar wind magnetic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field and plasma 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parameters mapped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 the nose of the Earth’s bow 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shock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Based on a large volume of quality-controlled satellite measurements (since Nov. 1963)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COHOWeb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Solar wind field, plasma, and proton fluxes in other locations of heliosphere, especially useful for planetary studies and </a:t>
            </a:r>
            <a:r>
              <a:rPr lang="en-US" sz="20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heliospheric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model validation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Interface for plotting, filtering, and downloading the data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8" y="277091"/>
            <a:ext cx="6969493" cy="618836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6262255" y="3900791"/>
            <a:ext cx="969818" cy="5973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438400" y="3900791"/>
            <a:ext cx="53570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292329" y="1538005"/>
            <a:ext cx="969818" cy="5973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5894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237570" y="362332"/>
            <a:ext cx="9735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j-lt"/>
                <a:ea typeface="ＭＳ Ｐゴシック" charset="0"/>
              </a:rPr>
              <a:t>Extensive Use of SPDF Data &amp; Services</a:t>
            </a:r>
            <a:endParaRPr lang="en-US" sz="4000" b="1" dirty="0">
              <a:solidFill>
                <a:srgbClr val="0070C0"/>
              </a:solidFill>
              <a:latin typeface="+mj-lt"/>
              <a:cs typeface="Times New Roman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415384" y="1707581"/>
            <a:ext cx="3676097" cy="4636716"/>
          </a:xfrm>
          <a:prstGeom prst="rect">
            <a:avLst/>
          </a:prstGeom>
          <a:noFill/>
        </p:spPr>
        <p:txBody>
          <a:bodyPr/>
          <a:lstStyle>
            <a:lvl1pPr marL="1331913" indent="-1331913" algn="l" defTabSz="35528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6075" indent="-1109663" algn="l" defTabSz="35528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900">
                <a:solidFill>
                  <a:schemeClr val="tx1"/>
                </a:solidFill>
                <a:latin typeface="+mn-lt"/>
                <a:ea typeface="+mn-ea"/>
              </a:defRPr>
            </a:lvl2pPr>
            <a:lvl3pPr marL="4440238" indent="-887413" algn="l" defTabSz="355282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300">
                <a:solidFill>
                  <a:schemeClr val="tx1"/>
                </a:solidFill>
                <a:latin typeface="+mn-lt"/>
                <a:ea typeface="+mn-ea"/>
              </a:defRPr>
            </a:lvl3pPr>
            <a:lvl4pPr marL="6218238" indent="-890588" algn="l" defTabSz="355282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700">
                <a:solidFill>
                  <a:schemeClr val="tx1"/>
                </a:solidFill>
                <a:latin typeface="+mn-lt"/>
                <a:ea typeface="+mn-ea"/>
              </a:defRPr>
            </a:lvl4pPr>
            <a:lvl5pPr marL="7991475" indent="-885825" algn="l" defTabSz="35528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  <a:ea typeface="+mn-ea"/>
              </a:defRPr>
            </a:lvl5pPr>
            <a:lvl6pPr marL="8448675" indent="-885825" algn="l" defTabSz="3552825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  <a:ea typeface="+mn-ea"/>
              </a:defRPr>
            </a:lvl6pPr>
            <a:lvl7pPr marL="8905875" indent="-885825" algn="l" defTabSz="3552825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  <a:ea typeface="+mn-ea"/>
              </a:defRPr>
            </a:lvl7pPr>
            <a:lvl8pPr marL="9363075" indent="-885825" algn="l" defTabSz="3552825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  <a:ea typeface="+mn-ea"/>
              </a:defRPr>
            </a:lvl8pPr>
            <a:lvl9pPr marL="9820275" indent="-885825" algn="l" defTabSz="3552825" rtl="0" fontAlgn="base">
              <a:spcBef>
                <a:spcPct val="20000"/>
              </a:spcBef>
              <a:spcAft>
                <a:spcPct val="0"/>
              </a:spcAft>
              <a:buChar char="»"/>
              <a:defRPr sz="77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data and services provided by SPDF 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have facilitated global-scale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multi-mission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science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endParaRPr lang="en-US" sz="2400" dirty="0" smtClean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274320" indent="-27432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~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30% of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papers in AGU’s JGR Space Physics a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cknowledged SPDF 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services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and/or 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data in recent years</a:t>
            </a:r>
          </a:p>
          <a:p>
            <a:pPr marL="274320" indent="-274320">
              <a:buFont typeface="Wingdings" panose="05000000000000000000" pitchFamily="2" charset="2"/>
              <a:buChar char="ü"/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87" y="1517516"/>
            <a:ext cx="7988397" cy="48994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2" y="1295838"/>
            <a:ext cx="6863953" cy="5147965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715966" y="333296"/>
            <a:ext cx="4705003" cy="762000"/>
          </a:xfrm>
          <a:noFill/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SPDF Group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106" y="1464404"/>
            <a:ext cx="2121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Scientists </a:t>
            </a:r>
          </a:p>
          <a:p>
            <a:r>
              <a:rPr lang="en-US" sz="2400" dirty="0" smtClean="0"/>
              <a:t>interacting</a:t>
            </a:r>
          </a:p>
          <a:p>
            <a:r>
              <a:rPr lang="en-US" sz="2400" dirty="0" smtClean="0"/>
              <a:t>with missions </a:t>
            </a:r>
          </a:p>
          <a:p>
            <a:r>
              <a:rPr lang="en-US" sz="2400" dirty="0" smtClean="0"/>
              <a:t>and acquiring </a:t>
            </a:r>
          </a:p>
          <a:p>
            <a:r>
              <a:rPr lang="en-US" sz="2400" dirty="0" smtClean="0"/>
              <a:t>science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43311" y="2337774"/>
            <a:ext cx="22236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Software </a:t>
            </a:r>
          </a:p>
          <a:p>
            <a:r>
              <a:rPr lang="en-US" sz="2400" dirty="0" smtClean="0"/>
              <a:t>engineers and </a:t>
            </a:r>
            <a:endParaRPr lang="en-US" sz="2400" dirty="0"/>
          </a:p>
          <a:p>
            <a:r>
              <a:rPr lang="en-US" sz="2400" dirty="0" smtClean="0"/>
              <a:t>IT experts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Lead: </a:t>
            </a:r>
          </a:p>
          <a:p>
            <a:r>
              <a:rPr lang="en-US" sz="2400" dirty="0" smtClean="0"/>
              <a:t>Tami Kovalick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106" y="3657600"/>
            <a:ext cx="199926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Natalia </a:t>
            </a:r>
          </a:p>
          <a:p>
            <a:r>
              <a:rPr lang="en-US" sz="2400" dirty="0" smtClean="0"/>
              <a:t>   Papitashvili</a:t>
            </a:r>
          </a:p>
          <a:p>
            <a:endParaRPr lang="en-US" sz="1000" dirty="0" smtClean="0"/>
          </a:p>
          <a:p>
            <a:r>
              <a:rPr lang="en-US" sz="2400" dirty="0" smtClean="0"/>
              <a:t>+ Lan Jian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Retired: 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Bob Mcguire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191199" y="3085857"/>
            <a:ext cx="822037" cy="10344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690255" y="3906982"/>
            <a:ext cx="2142836" cy="17087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069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62" y="357360"/>
            <a:ext cx="10362687" cy="609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6" y="1151633"/>
            <a:ext cx="9819102" cy="538129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aims to find, ingest, and preserve long-term and ensure ongoing (online) useful access to in situ NASA 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science data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provides three main science-enabling services besides archiving data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CDAWeb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browse, correlate, and display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SSCWeb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orbit/ground track displays and queries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OMNIWeb</a:t>
            </a:r>
            <a:r>
              <a:rPr lang="en-US" sz="20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Plus: solar wind conditions at critical locations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enables multi-instrument, multi-mission </a:t>
            </a:r>
            <a:r>
              <a:rPr lang="en-US" sz="24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science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Specific mission/instrument data in context of other missions/data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Specific mission/instrument data as enriching context for other data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Ancillary services &amp; software (orbits, data standards, special products)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also helps building critical infrastructures for </a:t>
            </a:r>
            <a:r>
              <a:rPr lang="en-US" sz="2400" b="1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data environment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CDF, </a:t>
            </a:r>
            <a:r>
              <a:rPr lang="en-US" sz="24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Data Portal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517" y="220187"/>
            <a:ext cx="7758154" cy="675742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Introduction of SPDF</a:t>
            </a:r>
            <a:endParaRPr lang="en-US" sz="4000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18" y="976593"/>
            <a:ext cx="10945093" cy="569668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is the active and final archive of 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situ data 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NASA </a:t>
            </a:r>
            <a:r>
              <a:rPr lang="en-US" sz="24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missions, including collaboration missions with other US and/or foreign agencies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382" y="1922106"/>
            <a:ext cx="8442036" cy="4769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517" y="377200"/>
            <a:ext cx="7758154" cy="823525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Introduction of SPDF</a:t>
            </a:r>
            <a:endParaRPr lang="en-US" sz="4000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879" y="1352813"/>
            <a:ext cx="10242935" cy="5121874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SPDF is the active and final archive of 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 situ data 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NASA </a:t>
            </a:r>
            <a:r>
              <a:rPr lang="en-US" sz="2400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missions, including collaboration missions with other US and/or foreign agencies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 also archive other data 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relevant to NASA </a:t>
            </a:r>
            <a:r>
              <a:rPr lang="en-US" sz="2400" b="1" dirty="0" err="1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400" b="1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science objectives</a:t>
            </a:r>
          </a:p>
          <a:p>
            <a:pPr marL="822960" lvl="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Related data from planetary missions (e.g., MESSENGER, </a:t>
            </a:r>
            <a:r>
              <a:rPr lang="en-US" sz="22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MAVEN, New Horizons)</a:t>
            </a:r>
            <a:endParaRPr lang="en-US" sz="2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822960" lvl="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Heliophysics</a:t>
            </a:r>
            <a:r>
              <a:rPr lang="en-US" sz="2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data from some NOAA and DOD satellites (e.g., </a:t>
            </a:r>
            <a:r>
              <a:rPr lang="en-US" sz="22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GOES, DSCOVR)</a:t>
            </a:r>
            <a:endParaRPr lang="en-US" sz="2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822960" lvl="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Ground-based </a:t>
            </a:r>
            <a:r>
              <a:rPr lang="en-US" sz="2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magnetometers, aurora cameras, radars, etc</a:t>
            </a:r>
            <a:r>
              <a:rPr lang="en-US" sz="22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., which are funded by NSF or other agencies/programs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data covers the space from the Sun to the local interstellar medium, including magnetosphere, ionosphere, thermosphere, and/or mesosphere (M-ITM) of Earth and other applicable planets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89" y="1425290"/>
            <a:ext cx="1440180" cy="4567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01" y="1425290"/>
            <a:ext cx="1460754" cy="4567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1" y="1434818"/>
            <a:ext cx="1584198" cy="4557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687" y="1434815"/>
            <a:ext cx="1563624" cy="4567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368" y="1439580"/>
            <a:ext cx="1429893" cy="455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3202" y="1463394"/>
            <a:ext cx="1440180" cy="45262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896891" y="202906"/>
            <a:ext cx="8339083" cy="673109"/>
          </a:xfrm>
          <a:prstGeom prst="rect">
            <a:avLst/>
          </a:prstGeom>
          <a:noFill/>
        </p:spPr>
        <p:txBody>
          <a:bodyPr/>
          <a:lstStyle>
            <a:lvl1pPr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150922"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301843"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452765"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603687" algn="ctr" defTabSz="1172788" rtl="0" eaLnBrk="1" fontAlgn="base" hangingPunct="1">
              <a:spcBef>
                <a:spcPct val="0"/>
              </a:spcBef>
              <a:spcAft>
                <a:spcPct val="0"/>
              </a:spcAft>
              <a:defRPr sz="56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131 Missions Supported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SPDF</a:t>
            </a:r>
            <a:endParaRPr lang="en-US" sz="3600" b="1" kern="0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6991" y="802127"/>
            <a:ext cx="691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9"/>
              </a:rPr>
              <a:t>https://spdf.gsfc.nasa.gov/data_orbits.html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946020" y="3353461"/>
            <a:ext cx="29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 Only orbit data available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0102" y="6074010"/>
            <a:ext cx="10522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Total</a:t>
            </a:r>
            <a:r>
              <a:rPr lang="en-US" sz="2000" dirty="0"/>
              <a:t>:  ~10,000 datasets, ~300 TB data</a:t>
            </a:r>
          </a:p>
          <a:p>
            <a:pPr algn="ctr"/>
            <a:r>
              <a:rPr lang="en-US" sz="2000" dirty="0"/>
              <a:t>Recent average monthly data ingestion rate:  ~0.6 million data files, ~13.7 TB data</a:t>
            </a:r>
          </a:p>
        </p:txBody>
      </p:sp>
    </p:spTree>
    <p:extLst>
      <p:ext uri="{BB962C8B-B14F-4D97-AF65-F5344CB8AC3E}">
        <p14:creationId xmlns:p14="http://schemas.microsoft.com/office/powerpoint/2010/main" val="3563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8031" y="79128"/>
            <a:ext cx="5236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hlinkClick r:id="rId2"/>
              </a:rPr>
              <a:t>https://spdf.gsfc.nasa.gov/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69" y="698032"/>
            <a:ext cx="7077075" cy="6019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492913" y="2954659"/>
            <a:ext cx="1456608" cy="32531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217890" y="2998824"/>
            <a:ext cx="721912" cy="9090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9217890" y="4368800"/>
            <a:ext cx="721912" cy="1117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912094" y="3834009"/>
            <a:ext cx="148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Bobby’s talk </a:t>
            </a:r>
          </a:p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502146" y="6310217"/>
            <a:ext cx="1330944" cy="32531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5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898669"/>
            <a:ext cx="7019925" cy="5762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3177" y="139776"/>
            <a:ext cx="701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3"/>
              </a:rPr>
              <a:t>https://spdf.gsfc.nasa.gov</a:t>
            </a:r>
            <a:r>
              <a:rPr lang="en-US" sz="3200" b="1" dirty="0" smtClean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  (cont.)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6037" y="3204041"/>
            <a:ext cx="1219345" cy="32531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8073" y="5495637"/>
            <a:ext cx="1741199" cy="255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7561" y="4550373"/>
            <a:ext cx="3903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To subscribe, send an email to </a:t>
            </a:r>
          </a:p>
          <a:p>
            <a:endParaRPr lang="en-US" sz="1000" i="1" dirty="0"/>
          </a:p>
          <a:p>
            <a:r>
              <a:rPr lang="en-US" dirty="0" err="1" smtClean="0"/>
              <a:t>gsfc</a:t>
            </a:r>
            <a:r>
              <a:rPr lang="en-US" dirty="0" smtClean="0"/>
              <a:t>-</a:t>
            </a:r>
            <a:r>
              <a:rPr lang="en-US" dirty="0" err="1" smtClean="0"/>
              <a:t>spdf</a:t>
            </a:r>
            <a:r>
              <a:rPr lang="en-US" dirty="0" smtClean="0"/>
              <a:t>-announcements-subscribe</a:t>
            </a:r>
          </a:p>
          <a:p>
            <a:r>
              <a:rPr lang="en-US" dirty="0" smtClean="0"/>
              <a:t>@lists.nasa.gov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1711" y="389353"/>
            <a:ext cx="11188678" cy="709345"/>
          </a:xfrm>
          <a:noFill/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Science-Enabling Service # 1</a:t>
            </a:r>
            <a:br>
              <a:rPr lang="en-US" sz="3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Coordinated Data Analysis Web (</a:t>
            </a:r>
            <a:r>
              <a:rPr lang="en-US" sz="3600" b="1" dirty="0" err="1">
                <a:solidFill>
                  <a:srgbClr val="0070C0"/>
                </a:solidFill>
                <a:latin typeface="Arial" charset="0"/>
                <a:ea typeface="ＭＳ Ｐゴシック" charset="0"/>
              </a:rPr>
              <a:t>CDAWeb</a:t>
            </a:r>
            <a:r>
              <a:rPr lang="en-US" sz="3600" b="1" dirty="0">
                <a:solidFill>
                  <a:srgbClr val="0070C0"/>
                </a:solidFill>
                <a:latin typeface="Arial" charset="0"/>
                <a:ea typeface="ＭＳ Ｐゴシック" charset="0"/>
              </a:rPr>
              <a:t>)</a:t>
            </a:r>
            <a:endParaRPr lang="en-US" sz="3600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535710" y="2068948"/>
            <a:ext cx="5726545" cy="4223562"/>
          </a:xfrm>
        </p:spPr>
        <p:txBody>
          <a:bodyPr/>
          <a:lstStyle/>
          <a:p>
            <a:pPr lvl="4"/>
            <a:endParaRPr lang="en-US" sz="400" dirty="0">
              <a:latin typeface="Times New Roman" charset="0"/>
              <a:ea typeface="ＭＳ Ｐゴシック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latin typeface="Arial" charset="0"/>
                <a:ea typeface="ＭＳ Ｐゴシック" charset="0"/>
              </a:rPr>
              <a:t>Present dataset view rather than individual data files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Plot, </a:t>
            </a:r>
            <a:r>
              <a:rPr lang="en-US" sz="2000" dirty="0" smtClean="0"/>
              <a:t>list, and correlate data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smtClean="0"/>
              <a:t>Download full or a subset of data in CDF or ASCII format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Special data sources in development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Cubesats</a:t>
            </a:r>
            <a:r>
              <a:rPr lang="en-US" sz="1800" dirty="0"/>
              <a:t>: CSSWE (Colorado Student Space Weather Experiment)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Sounding </a:t>
            </a:r>
            <a:r>
              <a:rPr lang="en-US" sz="1800" dirty="0"/>
              <a:t>Rockets: RENU2 (Rocket Experiment for Neutral Upwelling 2</a:t>
            </a:r>
            <a:r>
              <a:rPr lang="en-US" sz="1800" dirty="0" smtClean="0"/>
              <a:t>)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Ground-based investigations: CANOPUS, DARN, SESAME, high and low latitude chains of magnetometer stations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>
              <a:buFont typeface="+mj-lt"/>
              <a:buAutoNum type="arabicPeriod"/>
            </a:pPr>
            <a:endParaRPr lang="en-US" sz="1800" dirty="0"/>
          </a:p>
          <a:p>
            <a:pPr lvl="1"/>
            <a:endParaRPr lang="en-US" sz="1800" dirty="0">
              <a:latin typeface="Arial" charset="0"/>
              <a:ea typeface="ＭＳ Ｐゴシック" charset="0"/>
            </a:endParaRPr>
          </a:p>
          <a:p>
            <a:pPr marL="2345575" lvl="4" indent="0">
              <a:buNone/>
            </a:pPr>
            <a:endParaRPr lang="en-US" sz="4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128" y="1482771"/>
            <a:ext cx="4764379" cy="51101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 bwMode="auto">
          <a:xfrm>
            <a:off x="6973453" y="4350327"/>
            <a:ext cx="44334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801363" y="1500410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70 Missions/Sources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6068290" y="1603828"/>
            <a:ext cx="516273" cy="292928"/>
          </a:xfrm>
          <a:prstGeom prst="rightArrow">
            <a:avLst/>
          </a:prstGeom>
          <a:solidFill>
            <a:schemeClr val="accent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609601" y="650002"/>
            <a:ext cx="3260436" cy="626103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CDAWeb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Explorer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5748"/>
          <a:stretch/>
        </p:blipFill>
        <p:spPr>
          <a:xfrm>
            <a:off x="4830579" y="452582"/>
            <a:ext cx="6566032" cy="614032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05442" y="2586182"/>
            <a:ext cx="5867358" cy="1913414"/>
          </a:xfrm>
          <a:prstGeom prst="rect">
            <a:avLst/>
          </a:prstGeom>
          <a:noFill/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768436" y="1062183"/>
            <a:ext cx="1173019" cy="152399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86960" y="2223269"/>
            <a:ext cx="3062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Automatically set by </a:t>
            </a:r>
          </a:p>
          <a:p>
            <a:r>
              <a:rPr lang="en-US" sz="2400" dirty="0" smtClean="0"/>
              <a:t>the last available day</a:t>
            </a:r>
          </a:p>
          <a:p>
            <a:r>
              <a:rPr lang="en-US" sz="2400" dirty="0" smtClean="0"/>
              <a:t>of the selected data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03637" y="2429164"/>
            <a:ext cx="1644073" cy="92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051828" y="4130566"/>
            <a:ext cx="2257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Options: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noise filtering,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spike removal,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overlay plotting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332139" y="3463159"/>
            <a:ext cx="1691310" cy="133481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481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934656" y="418686"/>
            <a:ext cx="7456433" cy="1200329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70C0"/>
                </a:solidFill>
                <a:latin typeface="Lucida Grande" pitchFamily="1" charset="0"/>
              </a:rPr>
              <a:t>Parameter Display </a:t>
            </a:r>
            <a:endParaRPr lang="en-US" altLang="en-US" sz="3600" b="1" dirty="0" smtClean="0">
              <a:solidFill>
                <a:srgbClr val="0070C0"/>
              </a:solidFill>
              <a:latin typeface="Lucida Grande" pitchFamily="1" charset="0"/>
            </a:endParaRPr>
          </a:p>
          <a:p>
            <a:pPr algn="ctr"/>
            <a:r>
              <a:rPr lang="en-US" altLang="en-US" sz="3600" b="1" dirty="0" smtClean="0">
                <a:solidFill>
                  <a:srgbClr val="0070C0"/>
                </a:solidFill>
                <a:latin typeface="Lucida Grande" pitchFamily="1" charset="0"/>
              </a:rPr>
              <a:t>Options in </a:t>
            </a:r>
            <a:r>
              <a:rPr lang="en-US" altLang="en-US" sz="3600" b="1" dirty="0">
                <a:solidFill>
                  <a:srgbClr val="0070C0"/>
                </a:solidFill>
                <a:latin typeface="Lucida Grande" pitchFamily="1" charset="0"/>
              </a:rPr>
              <a:t>CDAWeb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 rot="16200000">
            <a:off x="-2693453" y="3059921"/>
            <a:ext cx="642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/>
              <a:t>WIND MFI &amp; SWE </a:t>
            </a:r>
            <a:endParaRPr lang="en-US" altLang="en-US" sz="2000" dirty="0" smtClean="0"/>
          </a:p>
          <a:p>
            <a:pPr algn="ctr"/>
            <a:r>
              <a:rPr lang="en-US" altLang="en-US" sz="2000" dirty="0" smtClean="0"/>
              <a:t>Van </a:t>
            </a:r>
            <a:r>
              <a:rPr lang="en-US" altLang="en-US" sz="2000" dirty="0"/>
              <a:t>Allen Probe A ECT &amp; MagEIS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3463636" y="5549364"/>
            <a:ext cx="39867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GPS International GNSS Service Total Electron Content</a:t>
            </a:r>
            <a:endParaRPr lang="en-US" altLang="en-US" sz="2000" dirty="0"/>
          </a:p>
        </p:txBody>
      </p:sp>
      <p:pic>
        <p:nvPicPr>
          <p:cNvPr id="4" name="TIMED_WINDVECTORSNCAR_TIDI_27120_00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6"/>
          <a:srcRect t="11930" b="9800"/>
          <a:stretch/>
        </p:blipFill>
        <p:spPr>
          <a:xfrm>
            <a:off x="7707575" y="2068945"/>
            <a:ext cx="4220974" cy="3260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91" y="328457"/>
            <a:ext cx="2332646" cy="6296070"/>
          </a:xfrm>
          <a:prstGeom prst="rect">
            <a:avLst/>
          </a:prstGeom>
        </p:spPr>
      </p:pic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68265"/>
              </p:ext>
            </p:extLst>
          </p:nvPr>
        </p:nvGraphicFramePr>
        <p:xfrm>
          <a:off x="3578092" y="2071497"/>
          <a:ext cx="3872328" cy="330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ocument" r:id="rId8" imgW="12117491" imgH="10326541" progId="Word.Document.12">
                  <p:link updateAutomatic="1"/>
                </p:oleObj>
              </mc:Choice>
              <mc:Fallback>
                <p:oleObj name="Document" r:id="rId8" imgW="12117491" imgH="10326541" progId="Word.Document.12">
                  <p:link updateAutomatic="1"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092" y="2071497"/>
                        <a:ext cx="3872328" cy="3301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951101" y="5549364"/>
            <a:ext cx="3889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TIMED/TIDI Wind Vectors Movie</a:t>
            </a:r>
            <a:endParaRPr lang="en-US" altLang="en-US" sz="2000" dirty="0"/>
          </a:p>
          <a:p>
            <a:pPr algn="ctr"/>
            <a:r>
              <a:rPr lang="en-US" altLang="en-US" sz="2000" dirty="0" smtClean="0"/>
              <a:t>Transverse Mercator </a:t>
            </a:r>
            <a:r>
              <a:rPr lang="en-US" altLang="en-US" sz="2000" dirty="0"/>
              <a:t>Projection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C33C9-172C-EB4C-98D5-0E26F1E23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llAGU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FallAGU.thmx</Template>
  <TotalTime>12775</TotalTime>
  <Words>792</Words>
  <Application>Microsoft Office PowerPoint</Application>
  <PresentationFormat>Widescreen</PresentationFormat>
  <Paragraphs>124</Paragraphs>
  <Slides>14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Lucida Grande</vt:lpstr>
      <vt:lpstr>ＭＳ Ｐゴシック</vt:lpstr>
      <vt:lpstr>Arial</vt:lpstr>
      <vt:lpstr>Calibri</vt:lpstr>
      <vt:lpstr>Courier New</vt:lpstr>
      <vt:lpstr>Times New Roman</vt:lpstr>
      <vt:lpstr>Wingdings</vt:lpstr>
      <vt:lpstr>FallAGU</vt:lpstr>
      <vt:lpstr>???</vt:lpstr>
      <vt:lpstr>Space Physics Data Facility (SPDF)</vt:lpstr>
      <vt:lpstr>Introduction of SPDF</vt:lpstr>
      <vt:lpstr>Introduction of SPDF</vt:lpstr>
      <vt:lpstr>PowerPoint Presentation</vt:lpstr>
      <vt:lpstr>PowerPoint Presentation</vt:lpstr>
      <vt:lpstr>PowerPoint Presentation</vt:lpstr>
      <vt:lpstr>Science-Enabling Service # 1 Coordinated Data Analysis Web (CDAWeb)</vt:lpstr>
      <vt:lpstr>CDAWeb Data Explorer</vt:lpstr>
      <vt:lpstr>PowerPoint Presentation</vt:lpstr>
      <vt:lpstr>Science-Enabling Service # 2 Satellite Situation Center (SSCWeb)</vt:lpstr>
      <vt:lpstr>Science-Enabling Service # 3 OMNIWeb Plus</vt:lpstr>
      <vt:lpstr>PowerPoint Presentation</vt:lpstr>
      <vt:lpstr>SPDF Group</vt:lpstr>
      <vt:lpstr>Summary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McGuire</dc:creator>
  <cp:lastModifiedBy>Jian, Lan (GSFC-6720)</cp:lastModifiedBy>
  <cp:revision>361</cp:revision>
  <cp:lastPrinted>2012-10-09T20:19:53Z</cp:lastPrinted>
  <dcterms:created xsi:type="dcterms:W3CDTF">2011-11-16T14:17:16Z</dcterms:created>
  <dcterms:modified xsi:type="dcterms:W3CDTF">2019-10-16T03:48:57Z</dcterms:modified>
</cp:coreProperties>
</file>