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38194" r:id="rId3"/>
    <p:sldId id="38196" r:id="rId4"/>
    <p:sldId id="38181" r:id="rId5"/>
    <p:sldId id="38208" r:id="rId6"/>
    <p:sldId id="38197" r:id="rId7"/>
    <p:sldId id="438" r:id="rId8"/>
    <p:sldId id="38198" r:id="rId9"/>
    <p:sldId id="38200" r:id="rId10"/>
    <p:sldId id="38202" r:id="rId11"/>
    <p:sldId id="38210" r:id="rId12"/>
    <p:sldId id="38211" r:id="rId13"/>
    <p:sldId id="38203" r:id="rId14"/>
    <p:sldId id="382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1321-7AE8-E68B-A6C8-105CCCB88687}" name="Jian, Lan (GSFC-6720)" initials="JL(6" userId="S::ljian@ndc.nasa.gov::eaa12858-ae6c-46ab-b534-c54e232c68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4" autoAdjust="0"/>
    <p:restoredTop sz="90465" autoAdjust="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2DD70-71AD-5444-AAE7-E46D47250AE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203E-F48E-9142-9151-59DBCE7E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D203E-F48E-9142-9151-59DBCE7EC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SPDF, specifically, archives non-solar measurements from throughout the solar system and now interstellar space, and makes it available through various search and display services.</a:t>
            </a:r>
          </a:p>
          <a:p>
            <a:r>
              <a:rPr lang="en-US" b="0" dirty="0"/>
              <a:t>SPDF also hosts the development of the CDF data format, and the </a:t>
            </a:r>
            <a:r>
              <a:rPr lang="en-US" dirty="0"/>
              <a:t>Heliophysics Data Portal for searching for all heliophysics data and other resources, located across the world. 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5574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An ASCII delimited file is a text file with the extension .</a:t>
            </a:r>
            <a:r>
              <a:rPr lang="en-U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csv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 All fields of a record are on one line, separated typically by commas. 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Google Sans"/>
              </a:rPr>
              <a:t>JSON: JavaScript Object Notation</a:t>
            </a: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, an open data interchange format that is both human and machine-readable.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D203E-F48E-9142-9151-59DBCE7EC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4/16/2024 2:02:15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9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42C9-CC20-4AD4-ADF1-2EEA43C2AAD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91D3-9B2E-45A2-A33A-465F5EFA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oleObject" Target="???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1037-0B34-124D-AAD7-A13C2C34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58" y="646653"/>
            <a:ext cx="11332028" cy="157000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Enabled by </a:t>
            </a:r>
            <a:br>
              <a:rPr lang="en-US" sz="4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Space Physics Data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524E-AB81-4644-9345-FD861BA24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6" y="2637322"/>
            <a:ext cx="10140043" cy="39104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100" b="1" dirty="0">
                <a:latin typeface="Arial" charset="0"/>
                <a:ea typeface="ＭＳ Ｐゴシック" charset="0"/>
                <a:cs typeface="ＭＳ Ｐゴシック" charset="0"/>
              </a:rPr>
              <a:t>Lan Jian, Robert Candey, Tamara Kovalick,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100" b="1" dirty="0">
                <a:latin typeface="Arial" charset="0"/>
                <a:ea typeface="ＭＳ Ｐゴシック" charset="0"/>
                <a:cs typeface="ＭＳ Ｐゴシック" charset="0"/>
              </a:rPr>
              <a:t>and the Rest of SPDF Team</a:t>
            </a:r>
          </a:p>
          <a:p>
            <a:pPr marL="0" indent="0" algn="ctr">
              <a:lnSpc>
                <a:spcPct val="120000"/>
              </a:lnSpc>
              <a:buNone/>
            </a:pP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NASA Goddard Space Flight Center,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Greenbelt, MD, USA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https://spdf.gsfc.nasa.gov</a:t>
            </a:r>
            <a:endParaRPr lang="en-US" b="1" dirty="0">
              <a:solidFill>
                <a:schemeClr val="accent5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200" b="1" dirty="0"/>
              <a:t>Triennial Earth-Sun Summit (TESS)</a:t>
            </a:r>
          </a:p>
          <a:p>
            <a:pPr marL="0" indent="0" algn="ctr">
              <a:buNone/>
            </a:pPr>
            <a:r>
              <a:rPr lang="en-US" sz="3200" b="1" dirty="0"/>
              <a:t>Dallas, TX	 April 10, 2024</a:t>
            </a:r>
          </a:p>
        </p:txBody>
      </p:sp>
    </p:spTree>
    <p:extLst>
      <p:ext uri="{BB962C8B-B14F-4D97-AF65-F5344CB8AC3E}">
        <p14:creationId xmlns:p14="http://schemas.microsoft.com/office/powerpoint/2010/main" val="128086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30CC5F-BAD4-9F1B-8717-B08458A2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3" y="1140644"/>
            <a:ext cx="11492013" cy="53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4625A-EA90-570E-9AE4-EFD32BFB735D}"/>
              </a:ext>
            </a:extLst>
          </p:cNvPr>
          <p:cNvSpPr txBox="1"/>
          <p:nvPr/>
        </p:nvSpPr>
        <p:spPr>
          <a:xfrm>
            <a:off x="349993" y="267171"/>
            <a:ext cx="722382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4-D Orbit Viewer</a:t>
            </a:r>
            <a:endParaRPr lang="en-US" sz="3400" dirty="0">
              <a:solidFill>
                <a:schemeClr val="accent5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0C4ED4-264A-BECB-0E92-7C96159FB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95" y="403796"/>
            <a:ext cx="4295419" cy="62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4593D-0AFF-0342-E2BF-80184374F948}"/>
              </a:ext>
            </a:extLst>
          </p:cNvPr>
          <p:cNvSpPr txBox="1"/>
          <p:nvPr/>
        </p:nvSpPr>
        <p:spPr>
          <a:xfrm rot="19414620">
            <a:off x="9384147" y="1958108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bow shock</a:t>
            </a:r>
          </a:p>
        </p:txBody>
      </p:sp>
    </p:spTree>
    <p:extLst>
      <p:ext uri="{BB962C8B-B14F-4D97-AF65-F5344CB8AC3E}">
        <p14:creationId xmlns:p14="http://schemas.microsoft.com/office/powerpoint/2010/main" val="281646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825DC-37D1-5A1C-D33D-FE56C2A1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4" y="1064728"/>
            <a:ext cx="10964740" cy="5410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6F267-8FF6-CC3E-2A2E-209AAB76D166}"/>
              </a:ext>
            </a:extLst>
          </p:cNvPr>
          <p:cNvSpPr txBox="1"/>
          <p:nvPr/>
        </p:nvSpPr>
        <p:spPr>
          <a:xfrm>
            <a:off x="1293091" y="235374"/>
            <a:ext cx="919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4-D Orbit Viewer: Different Coordinates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3E5E43-4782-1A30-8747-A7C2C870FDCD}"/>
              </a:ext>
            </a:extLst>
          </p:cNvPr>
          <p:cNvSpPr/>
          <p:nvPr/>
        </p:nvSpPr>
        <p:spPr>
          <a:xfrm>
            <a:off x="2521527" y="1064728"/>
            <a:ext cx="480291" cy="477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A5962F-E5BD-AEDC-195D-6E098666AB0B}"/>
              </a:ext>
            </a:extLst>
          </p:cNvPr>
          <p:cNvCxnSpPr/>
          <p:nvPr/>
        </p:nvCxnSpPr>
        <p:spPr>
          <a:xfrm>
            <a:off x="3001818" y="1542473"/>
            <a:ext cx="628073" cy="563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0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1F449-0E74-BDD9-7EE8-303672D8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0" y="1001133"/>
            <a:ext cx="5280370" cy="565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B7091-EE1A-6162-B20B-3EFC90415498}"/>
              </a:ext>
            </a:extLst>
          </p:cNvPr>
          <p:cNvSpPr txBox="1"/>
          <p:nvPr/>
        </p:nvSpPr>
        <p:spPr>
          <a:xfrm>
            <a:off x="849746" y="233923"/>
            <a:ext cx="1088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Spacecraft Situation Center Conjunction Query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C6150-24C2-898E-FE67-F2F630F4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669" y="2844801"/>
            <a:ext cx="6133173" cy="27022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87838C-BA5B-3B1D-D46D-23E1A34AFC48}"/>
              </a:ext>
            </a:extLst>
          </p:cNvPr>
          <p:cNvSpPr txBox="1"/>
          <p:nvPr/>
        </p:nvSpPr>
        <p:spPr>
          <a:xfrm>
            <a:off x="5772730" y="1824243"/>
            <a:ext cx="6206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Example Using THEMIS Mission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https://sscweb.gsfc.nasa.gov/examples/THEMIS_queries/</a:t>
            </a:r>
          </a:p>
        </p:txBody>
      </p:sp>
    </p:spTree>
    <p:extLst>
      <p:ext uri="{BB962C8B-B14F-4D97-AF65-F5344CB8AC3E}">
        <p14:creationId xmlns:p14="http://schemas.microsoft.com/office/powerpoint/2010/main" val="358368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7EA24C-79DC-C63D-612C-D94FDE2577D3}"/>
              </a:ext>
            </a:extLst>
          </p:cNvPr>
          <p:cNvSpPr txBox="1"/>
          <p:nvPr/>
        </p:nvSpPr>
        <p:spPr>
          <a:xfrm>
            <a:off x="1295852" y="145831"/>
            <a:ext cx="9824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CDAWeb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Datasets Are Available at </a:t>
            </a:r>
          </a:p>
          <a:p>
            <a:pPr algn="ctr"/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HelioCloud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Autoplot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AMDA, etc.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DA632-7A02-DCE3-CB1C-35A01811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13" y="1726713"/>
            <a:ext cx="4395069" cy="486312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45BB9-104D-F987-7139-B6CA7337B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9"/>
          <a:stretch/>
        </p:blipFill>
        <p:spPr>
          <a:xfrm>
            <a:off x="258594" y="1758343"/>
            <a:ext cx="5763515" cy="483149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2447FD-AB75-4839-B68E-2C4AE0806DC2}"/>
              </a:ext>
            </a:extLst>
          </p:cNvPr>
          <p:cNvSpPr txBox="1"/>
          <p:nvPr/>
        </p:nvSpPr>
        <p:spPr>
          <a:xfrm>
            <a:off x="2416642" y="1222699"/>
            <a:ext cx="1447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Autoplot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0FEB1-B36A-C72E-9F31-361FE0207D82}"/>
              </a:ext>
            </a:extLst>
          </p:cNvPr>
          <p:cNvSpPr txBox="1"/>
          <p:nvPr/>
        </p:nvSpPr>
        <p:spPr>
          <a:xfrm>
            <a:off x="6543002" y="1253476"/>
            <a:ext cx="5472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Automated Multi-Dataset Analysis (AMDA)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FE18EF-FE9F-C3CF-2097-3769BA7696A4}"/>
              </a:ext>
            </a:extLst>
          </p:cNvPr>
          <p:cNvSpPr/>
          <p:nvPr/>
        </p:nvSpPr>
        <p:spPr>
          <a:xfrm>
            <a:off x="344509" y="2198246"/>
            <a:ext cx="625312" cy="2216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EF6586-8A8C-CDD9-A494-10F72A3D70D1}"/>
              </a:ext>
            </a:extLst>
          </p:cNvPr>
          <p:cNvSpPr/>
          <p:nvPr/>
        </p:nvSpPr>
        <p:spPr>
          <a:xfrm>
            <a:off x="8772690" y="2766287"/>
            <a:ext cx="625312" cy="2216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DD42-E5C2-E9C9-FE5E-A3DB6A8EC2FF}"/>
              </a:ext>
            </a:extLst>
          </p:cNvPr>
          <p:cNvSpPr txBox="1">
            <a:spLocks/>
          </p:cNvSpPr>
          <p:nvPr/>
        </p:nvSpPr>
        <p:spPr>
          <a:xfrm>
            <a:off x="600273" y="324562"/>
            <a:ext cx="1074472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Summary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87B-6044-50E0-1CD6-4F16DD412CBF}"/>
              </a:ext>
            </a:extLst>
          </p:cNvPr>
          <p:cNvSpPr txBox="1">
            <a:spLocks/>
          </p:cNvSpPr>
          <p:nvPr/>
        </p:nvSpPr>
        <p:spPr>
          <a:xfrm>
            <a:off x="925328" y="3926411"/>
            <a:ext cx="10341344" cy="2607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archives and serves observational space physics data relevant to NASA </a:t>
            </a:r>
            <a:r>
              <a:rPr lang="en-US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science objectives in order to promote correlative and collaborative research across discipline and mission boundaries</a:t>
            </a:r>
          </a:p>
          <a:p>
            <a:pPr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provides three main science-enabling services: </a:t>
            </a:r>
            <a:r>
              <a:rPr lang="en-US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CDAWeb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SSCWeb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and </a:t>
            </a:r>
            <a:r>
              <a:rPr lang="en-US" sz="2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COHOWeb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welcomes community feedback/input to improve our services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Updating the ISTP metadata standards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Serving research generated data and plots</a:t>
            </a:r>
            <a:endParaRPr lang="en-US" sz="1800" dirty="0"/>
          </a:p>
          <a:p>
            <a:pPr marL="457200" lv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Developing more interactive data explorer (e.g., making multi-dimensional data more digestible rather than depending on heavy usage of additional software packages) 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2D38741-E9BB-2127-9DCD-417FEB7D2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9"/>
          <a:stretch/>
        </p:blipFill>
        <p:spPr>
          <a:xfrm>
            <a:off x="2105555" y="990096"/>
            <a:ext cx="8082158" cy="26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7B6-5F4B-57F6-9439-22C778E7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8"/>
            <a:ext cx="10515600" cy="7247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SPDF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06BD9-5403-44A6-2CF5-CAD8899EACBB}"/>
              </a:ext>
            </a:extLst>
          </p:cNvPr>
          <p:cNvSpPr txBox="1"/>
          <p:nvPr/>
        </p:nvSpPr>
        <p:spPr>
          <a:xfrm>
            <a:off x="720436" y="914480"/>
            <a:ext cx="10879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SPDF is the active and permanent archive of space physics data from NASA missions and joint missions with other US and foreign agencies (~3000 CDF datasets, ~5000 non-CDF datasets, ~100M files) </a:t>
            </a:r>
          </a:p>
        </p:txBody>
      </p:sp>
      <p:pic>
        <p:nvPicPr>
          <p:cNvPr id="6" name="Content Placeholder 5" descr="A graph with different colored text&#10;&#10;Description automatically generated">
            <a:extLst>
              <a:ext uri="{FF2B5EF4-FFF2-40B4-BE49-F238E27FC236}">
                <a16:creationId xmlns:a16="http://schemas.microsoft.com/office/drawing/2014/main" id="{FD14C6A3-E794-7197-5C4B-BB040FF3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01" y="1622366"/>
            <a:ext cx="9009440" cy="5113171"/>
          </a:xfrm>
        </p:spPr>
      </p:pic>
    </p:spTree>
    <p:extLst>
      <p:ext uri="{BB962C8B-B14F-4D97-AF65-F5344CB8AC3E}">
        <p14:creationId xmlns:p14="http://schemas.microsoft.com/office/powerpoint/2010/main" val="192159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102" y="219811"/>
            <a:ext cx="9116291" cy="61764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Science-Enabling Services of SPDF</a:t>
            </a:r>
            <a:endParaRPr lang="en-US" sz="4000" b="1" dirty="0">
              <a:solidFill>
                <a:schemeClr val="accent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8" y="3934690"/>
            <a:ext cx="5163127" cy="2327565"/>
          </a:xfrm>
        </p:spPr>
        <p:txBody>
          <a:bodyPr>
            <a:noAutofit/>
          </a:bodyPr>
          <a:lstStyle/>
          <a:p>
            <a:pPr marL="283464" indent="-283464" rtl="0" fontAlgn="base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i="0" u="none" strike="noStrike" dirty="0">
                <a:effectLst/>
                <a:latin typeface="Calibri" panose="020F0502020204030204" pitchFamily="34" charset="0"/>
              </a:rPr>
              <a:t>Coordinated Data Analysis Web (</a:t>
            </a:r>
            <a:r>
              <a:rPr lang="en-US" sz="2000" b="1" i="0" u="none" strike="noStrike" dirty="0" err="1">
                <a:effectLst/>
                <a:latin typeface="Calibri" panose="020F0502020204030204" pitchFamily="34" charset="0"/>
              </a:rPr>
              <a:t>CDAWeb</a:t>
            </a:r>
            <a:r>
              <a:rPr lang="en-US" sz="2000" b="1" i="0" u="none" strike="noStrike" dirty="0">
                <a:effectLst/>
                <a:latin typeface="Calibri" panose="020F0502020204030204" pitchFamily="34" charset="0"/>
              </a:rPr>
              <a:t>)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Data access through web browser, IDL, Python, API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Interface for browsing and plotting data from 60+ missions or mission groups (audio, movie) and multiple instruments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effectLst/>
                <a:latin typeface="Calibri" panose="020F0502020204030204" pitchFamily="34" charset="0"/>
              </a:rPr>
              <a:t>Inventory plot and usage statistics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 for mission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E0EEB-9C8D-2880-E529-E02F540F6699}"/>
              </a:ext>
            </a:extLst>
          </p:cNvPr>
          <p:cNvSpPr txBox="1"/>
          <p:nvPr/>
        </p:nvSpPr>
        <p:spPr>
          <a:xfrm>
            <a:off x="5786579" y="3934690"/>
            <a:ext cx="6096000" cy="258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i="0" u="none" strike="noStrike" dirty="0">
                <a:effectLst/>
                <a:latin typeface="Calibri" panose="020F0502020204030204" pitchFamily="34" charset="0"/>
              </a:rPr>
              <a:t>Satellite Situation Center (SSC) 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~200 spacecraft, orbit/ground track displays and queries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Coordinate transformation</a:t>
            </a:r>
          </a:p>
          <a:p>
            <a:pPr marL="571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i="0" u="none" strike="noStrike" dirty="0" err="1">
                <a:effectLst/>
                <a:latin typeface="Calibri" panose="020F0502020204030204" pitchFamily="34" charset="0"/>
              </a:rPr>
              <a:t>OMNIWeb</a:t>
            </a:r>
            <a:r>
              <a:rPr lang="en-US" sz="2000" b="1" i="0" u="none" strike="noStrike" dirty="0">
                <a:effectLst/>
                <a:latin typeface="Calibri" panose="020F0502020204030204" pitchFamily="34" charset="0"/>
              </a:rPr>
              <a:t> (including </a:t>
            </a:r>
            <a:r>
              <a:rPr lang="en-US" sz="2000" b="1" i="0" u="none" strike="noStrike" dirty="0" err="1">
                <a:effectLst/>
                <a:latin typeface="Calibri" panose="020F0502020204030204" pitchFamily="34" charset="0"/>
              </a:rPr>
              <a:t>COHOWeb</a:t>
            </a:r>
            <a:r>
              <a:rPr lang="en-US" sz="2000" b="1" i="0" u="none" strike="noStrike" dirty="0">
                <a:effectLst/>
                <a:latin typeface="Calibri" panose="020F0502020204030204" pitchFamily="34" charset="0"/>
              </a:rPr>
              <a:t>)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Solar wind plasma, magnetic field, and energetic particle data at the nose of Earth’s bow shock and other locations of the heliosphere</a:t>
            </a:r>
          </a:p>
          <a:p>
            <a:pPr marL="59436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Interface for plotting, filtering, and simple analysis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1E597D2-D1B8-3864-DABB-426F34CAF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574630" y="855927"/>
            <a:ext cx="8802595" cy="29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9F542-3B4B-0BD6-39F9-867F73925075}"/>
              </a:ext>
            </a:extLst>
          </p:cNvPr>
          <p:cNvSpPr txBox="1"/>
          <p:nvPr/>
        </p:nvSpPr>
        <p:spPr>
          <a:xfrm>
            <a:off x="1297961" y="461998"/>
            <a:ext cx="429476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 dirty="0"/>
              <a:t>60+ Missions/Sources (Groups)</a:t>
            </a:r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3B5C1F12-03C3-33C3-B40E-97477D57EFE2}"/>
              </a:ext>
            </a:extLst>
          </p:cNvPr>
          <p:cNvSpPr/>
          <p:nvPr/>
        </p:nvSpPr>
        <p:spPr bwMode="auto">
          <a:xfrm>
            <a:off x="5433291" y="572862"/>
            <a:ext cx="516273" cy="25841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607AA-B966-1E17-28B9-90EFBC5CE04B}"/>
              </a:ext>
            </a:extLst>
          </p:cNvPr>
          <p:cNvSpPr txBox="1"/>
          <p:nvPr/>
        </p:nvSpPr>
        <p:spPr>
          <a:xfrm>
            <a:off x="381592" y="1209987"/>
            <a:ext cx="53911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Coordinated Data </a:t>
            </a:r>
          </a:p>
          <a:p>
            <a:pPr algn="ctr"/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Analysis Web (</a:t>
            </a:r>
            <a:r>
              <a:rPr lang="en-US" sz="3400" b="1" dirty="0" err="1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CDAWeb</a:t>
            </a:r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3400" dirty="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36F27-C64E-A2B4-A5CB-C02FA71E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44" y="286431"/>
            <a:ext cx="5617178" cy="62851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BE139-46DB-55DC-5CAB-2D4F11B37F73}"/>
              </a:ext>
            </a:extLst>
          </p:cNvPr>
          <p:cNvSpPr/>
          <p:nvPr/>
        </p:nvSpPr>
        <p:spPr>
          <a:xfrm>
            <a:off x="1020510" y="2336198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https://cdaweb.gsfc.nasa.gov/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08493BF-094F-70F1-BE23-463F6B863F06}"/>
              </a:ext>
            </a:extLst>
          </p:cNvPr>
          <p:cNvSpPr txBox="1">
            <a:spLocks noChangeArrowheads="1"/>
          </p:cNvSpPr>
          <p:nvPr/>
        </p:nvSpPr>
        <p:spPr>
          <a:xfrm>
            <a:off x="697327" y="3253087"/>
            <a:ext cx="5183427" cy="629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Enable multi-mission, multi-instrument science</a:t>
            </a:r>
          </a:p>
          <a:p>
            <a:pPr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Present dataset view rather than individual data files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1DE237-5953-2779-07ED-2E64F4447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20"/>
          <a:stretch/>
        </p:blipFill>
        <p:spPr>
          <a:xfrm>
            <a:off x="579078" y="4863437"/>
            <a:ext cx="9620744" cy="175432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C9F349-3928-6511-901F-1400DAB33982}"/>
              </a:ext>
            </a:extLst>
          </p:cNvPr>
          <p:cNvSpPr/>
          <p:nvPr/>
        </p:nvSpPr>
        <p:spPr>
          <a:xfrm>
            <a:off x="5498135" y="5062737"/>
            <a:ext cx="995218" cy="230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0BCDF-63CE-A69C-D03A-E0E97E07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2" y="235997"/>
            <a:ext cx="8777956" cy="41981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44A7C-1205-8C97-6995-88B75E826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21" y="2611664"/>
            <a:ext cx="8592712" cy="412787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C52599-68A6-D4A4-2AB5-DDD939DD86AF}"/>
              </a:ext>
            </a:extLst>
          </p:cNvPr>
          <p:cNvCxnSpPr>
            <a:cxnSpLocks/>
          </p:cNvCxnSpPr>
          <p:nvPr/>
        </p:nvCxnSpPr>
        <p:spPr>
          <a:xfrm>
            <a:off x="337882" y="2022764"/>
            <a:ext cx="1269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C69974-30B4-707C-81B5-B50CEC51297A}"/>
              </a:ext>
            </a:extLst>
          </p:cNvPr>
          <p:cNvCxnSpPr>
            <a:cxnSpLocks/>
          </p:cNvCxnSpPr>
          <p:nvPr/>
        </p:nvCxnSpPr>
        <p:spPr>
          <a:xfrm>
            <a:off x="3083121" y="2821710"/>
            <a:ext cx="10640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DC04D9-4E1F-3719-8F33-E3095C0A9417}"/>
              </a:ext>
            </a:extLst>
          </p:cNvPr>
          <p:cNvCxnSpPr>
            <a:cxnSpLocks/>
          </p:cNvCxnSpPr>
          <p:nvPr/>
        </p:nvCxnSpPr>
        <p:spPr>
          <a:xfrm>
            <a:off x="337882" y="1122218"/>
            <a:ext cx="15925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9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D7863-8F83-2245-2DBF-F803766E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61" y="202517"/>
            <a:ext cx="6725357" cy="65337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697BD-73EB-4599-6136-6E2DFF652187}"/>
              </a:ext>
            </a:extLst>
          </p:cNvPr>
          <p:cNvSpPr txBox="1"/>
          <p:nvPr/>
        </p:nvSpPr>
        <p:spPr>
          <a:xfrm>
            <a:off x="206101" y="507316"/>
            <a:ext cx="43566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CDAWeb</a:t>
            </a:r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Data Explorer</a:t>
            </a:r>
            <a:endParaRPr lang="en-US" sz="3400" dirty="0">
              <a:solidFill>
                <a:schemeClr val="accent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B0E153-9C7A-F7A1-458C-5FC03036ECCF}"/>
              </a:ext>
            </a:extLst>
          </p:cNvPr>
          <p:cNvCxnSpPr/>
          <p:nvPr/>
        </p:nvCxnSpPr>
        <p:spPr>
          <a:xfrm>
            <a:off x="5689600" y="3352799"/>
            <a:ext cx="1302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85C751-68B2-3CBA-AC93-C457123EFC3E}"/>
              </a:ext>
            </a:extLst>
          </p:cNvPr>
          <p:cNvCxnSpPr>
            <a:cxnSpLocks/>
          </p:cNvCxnSpPr>
          <p:nvPr/>
        </p:nvCxnSpPr>
        <p:spPr>
          <a:xfrm>
            <a:off x="5689600" y="4013198"/>
            <a:ext cx="997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BBD64B-12E9-1457-B0DD-CD067A2B357C}"/>
              </a:ext>
            </a:extLst>
          </p:cNvPr>
          <p:cNvCxnSpPr>
            <a:cxnSpLocks/>
          </p:cNvCxnSpPr>
          <p:nvPr/>
        </p:nvCxnSpPr>
        <p:spPr>
          <a:xfrm>
            <a:off x="5786579" y="5726543"/>
            <a:ext cx="466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>
            <a:extLst>
              <a:ext uri="{FF2B5EF4-FFF2-40B4-BE49-F238E27FC236}">
                <a16:creationId xmlns:a16="http://schemas.microsoft.com/office/drawing/2014/main" id="{9ACA4F9B-2D3F-5118-1FB0-82FF64F4E7F2}"/>
              </a:ext>
            </a:extLst>
          </p:cNvPr>
          <p:cNvSpPr txBox="1">
            <a:spLocks noChangeArrowheads="1"/>
          </p:cNvSpPr>
          <p:nvPr/>
        </p:nvSpPr>
        <p:spPr>
          <a:xfrm>
            <a:off x="261517" y="1911931"/>
            <a:ext cx="4356664" cy="455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Time interval is automatically set by the last available day of the selected dataset(s)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Remove spikes or filter coarse noise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Plot data availability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Adjust X and Y lengths for plotting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Auto scale time axis for finding discrete bursts or events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Overlay vector components of selected variables, or selected variables that are identical among multiple datasets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Output a subset or a superset of datasets in CDF, ASCII/CSV, JSON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Create </a:t>
            </a:r>
            <a:r>
              <a:rPr lang="en-US" sz="2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audio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movie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files for selected variables</a:t>
            </a:r>
          </a:p>
          <a:p>
            <a:pPr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C3101C-4E2E-881B-B460-DA9B0073625B}"/>
              </a:ext>
            </a:extLst>
          </p:cNvPr>
          <p:cNvCxnSpPr/>
          <p:nvPr/>
        </p:nvCxnSpPr>
        <p:spPr>
          <a:xfrm flipV="1">
            <a:off x="4442691" y="951345"/>
            <a:ext cx="757382" cy="125614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381A09-F4E0-1DF9-2114-5DAADA4507D3}"/>
              </a:ext>
            </a:extLst>
          </p:cNvPr>
          <p:cNvCxnSpPr>
            <a:cxnSpLocks/>
          </p:cNvCxnSpPr>
          <p:nvPr/>
        </p:nvCxnSpPr>
        <p:spPr>
          <a:xfrm flipV="1">
            <a:off x="2844800" y="2503055"/>
            <a:ext cx="2446351" cy="66502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15F381-4093-9C75-66EA-4EC317EF5145}"/>
              </a:ext>
            </a:extLst>
          </p:cNvPr>
          <p:cNvCxnSpPr>
            <a:cxnSpLocks/>
          </p:cNvCxnSpPr>
          <p:nvPr/>
        </p:nvCxnSpPr>
        <p:spPr>
          <a:xfrm>
            <a:off x="3906982" y="3759201"/>
            <a:ext cx="1588654" cy="1616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7047A6-3961-8119-58C1-DCF04D4A6A75}"/>
              </a:ext>
            </a:extLst>
          </p:cNvPr>
          <p:cNvCxnSpPr>
            <a:cxnSpLocks/>
          </p:cNvCxnSpPr>
          <p:nvPr/>
        </p:nvCxnSpPr>
        <p:spPr>
          <a:xfrm flipV="1">
            <a:off x="3983843" y="5615059"/>
            <a:ext cx="1251643" cy="34462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5D50B9-8826-AF7D-EC77-ADEE29F91ECA}"/>
              </a:ext>
            </a:extLst>
          </p:cNvPr>
          <p:cNvCxnSpPr>
            <a:cxnSpLocks/>
          </p:cNvCxnSpPr>
          <p:nvPr/>
        </p:nvCxnSpPr>
        <p:spPr>
          <a:xfrm>
            <a:off x="5417128" y="2553854"/>
            <a:ext cx="1076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8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91458" y="1001060"/>
            <a:ext cx="3659131" cy="138499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</a:p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 </a:t>
            </a:r>
          </a:p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CDAWeb</a:t>
            </a: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3552408" y="3208665"/>
            <a:ext cx="35666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GPS International GNSS Service Total Electron Content</a:t>
            </a:r>
          </a:p>
        </p:txBody>
      </p:sp>
      <p:pic>
        <p:nvPicPr>
          <p:cNvPr id="4" name="TIMED_WINDVECTORSNCAR_TIDI_27120_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1930" b="9800"/>
          <a:stretch/>
        </p:blipFill>
        <p:spPr>
          <a:xfrm>
            <a:off x="7840830" y="310690"/>
            <a:ext cx="3821216" cy="2951649"/>
          </a:xfrm>
          <a:prstGeom prst="rect">
            <a:avLst/>
          </a:prstGeom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84191"/>
              </p:ext>
            </p:extLst>
          </p:nvPr>
        </p:nvGraphicFramePr>
        <p:xfrm>
          <a:off x="3703445" y="351577"/>
          <a:ext cx="3333423" cy="284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2117491" imgH="10326541" progId="Word.Document.12">
                  <p:link updateAutomatic="1"/>
                </p:oleObj>
              </mc:Choice>
              <mc:Fallback>
                <p:oleObj name="Document" r:id="rId6" imgW="12117491" imgH="10326541" progId="Word.Document.12">
                  <p:link updateAutomatic="1"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445" y="351577"/>
                        <a:ext cx="3333423" cy="2841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845424" y="3208665"/>
            <a:ext cx="3889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TIMED/TIDI Wind Vectors Movie</a:t>
            </a:r>
          </a:p>
          <a:p>
            <a:pPr algn="ctr"/>
            <a:r>
              <a:rPr lang="en-US" altLang="en-US" sz="2000" dirty="0"/>
              <a:t>Transverse Mercator Projection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082C06-06C6-BB56-9450-9A94CC26C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71"/>
          <a:stretch/>
        </p:blipFill>
        <p:spPr bwMode="auto">
          <a:xfrm>
            <a:off x="2228353" y="4126286"/>
            <a:ext cx="9673641" cy="11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28F08E7-3CF4-E7EB-4A15-CE8F0EA97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9" b="2189"/>
          <a:stretch/>
        </p:blipFill>
        <p:spPr bwMode="auto">
          <a:xfrm>
            <a:off x="2228354" y="5477119"/>
            <a:ext cx="9673637" cy="10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383890-4A52-FB7A-FE9D-7EFC001C7554}"/>
              </a:ext>
            </a:extLst>
          </p:cNvPr>
          <p:cNvSpPr txBox="1"/>
          <p:nvPr/>
        </p:nvSpPr>
        <p:spPr>
          <a:xfrm>
            <a:off x="2191803" y="51325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4F8D459-B14C-0B7B-C012-B099ABAE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178" y="4295825"/>
            <a:ext cx="2321501" cy="181588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Plot for Mission Datasets</a:t>
            </a: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F99F3-9EA5-3572-2B30-BE70BAB608D8}"/>
              </a:ext>
            </a:extLst>
          </p:cNvPr>
          <p:cNvSpPr txBox="1"/>
          <p:nvPr/>
        </p:nvSpPr>
        <p:spPr>
          <a:xfrm>
            <a:off x="409161" y="176118"/>
            <a:ext cx="1137235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Plot Walk for Pre-Generated Plots</a:t>
            </a:r>
          </a:p>
          <a:p>
            <a:pPr algn="ctr"/>
            <a:r>
              <a:rPr 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https://spdf.gsfc.nasa.gov/plot_walk/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FC5A38-946D-6FAD-714D-365591DBE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/>
          <a:stretch/>
        </p:blipFill>
        <p:spPr bwMode="auto">
          <a:xfrm>
            <a:off x="3299192" y="1675838"/>
            <a:ext cx="8336817" cy="38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B9402-9B14-9999-ABA7-6B48B4361F13}"/>
              </a:ext>
            </a:extLst>
          </p:cNvPr>
          <p:cNvSpPr txBox="1"/>
          <p:nvPr/>
        </p:nvSpPr>
        <p:spPr>
          <a:xfrm>
            <a:off x="3723078" y="5631832"/>
            <a:ext cx="7079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Rayleigh Albedo Anomaly (RAA) variance from Cloud Imaging and </a:t>
            </a:r>
            <a:r>
              <a:rPr lang="en-US" dirty="0">
                <a:latin typeface="Arial" panose="020B0604020202020204" pitchFamily="34" charset="0"/>
              </a:rPr>
              <a:t>P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article </a:t>
            </a:r>
            <a:r>
              <a:rPr lang="en-US" dirty="0">
                <a:latin typeface="Arial" panose="020B0604020202020204" pitchFamily="34" charset="0"/>
              </a:rPr>
              <a:t>S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ize instrument (CIPS) of the Aeronomy of Ice in the Mesosphere (AIM) mission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86C42-12B9-FDA0-F742-3A877DD3EDD3}"/>
              </a:ext>
            </a:extLst>
          </p:cNvPr>
          <p:cNvSpPr/>
          <p:nvPr/>
        </p:nvSpPr>
        <p:spPr>
          <a:xfrm>
            <a:off x="555991" y="4438746"/>
            <a:ext cx="298674" cy="1516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A71FA-F49C-5E38-2B8E-0D5B972EAE8C}"/>
              </a:ext>
            </a:extLst>
          </p:cNvPr>
          <p:cNvSpPr txBox="1"/>
          <p:nvPr/>
        </p:nvSpPr>
        <p:spPr>
          <a:xfrm>
            <a:off x="2352628" y="1177961"/>
            <a:ext cx="7448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Summary or quick-look plots from 20+ missions (12 million plots)</a:t>
            </a:r>
            <a:endParaRPr 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69D831-0B2E-13FB-5299-51776E657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8" b="6554"/>
          <a:stretch/>
        </p:blipFill>
        <p:spPr bwMode="auto">
          <a:xfrm>
            <a:off x="367596" y="1656126"/>
            <a:ext cx="2182614" cy="48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9FC4F1-E851-3340-9D45-FD946BF11B7E}"/>
              </a:ext>
            </a:extLst>
          </p:cNvPr>
          <p:cNvSpPr/>
          <p:nvPr/>
        </p:nvSpPr>
        <p:spPr>
          <a:xfrm>
            <a:off x="353811" y="5242867"/>
            <a:ext cx="418144" cy="4319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A0CA3-9204-20E5-6709-CAE8253EFF9E}"/>
              </a:ext>
            </a:extLst>
          </p:cNvPr>
          <p:cNvSpPr txBox="1"/>
          <p:nvPr/>
        </p:nvSpPr>
        <p:spPr>
          <a:xfrm>
            <a:off x="716816" y="5310057"/>
            <a:ext cx="306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links for readme, PDF, PS files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96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30CC5F-BAD4-9F1B-8717-B08458A2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3" y="1334606"/>
            <a:ext cx="11492013" cy="53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4625A-EA90-570E-9AE4-EFD32BFB735D}"/>
              </a:ext>
            </a:extLst>
          </p:cNvPr>
          <p:cNvSpPr txBox="1"/>
          <p:nvPr/>
        </p:nvSpPr>
        <p:spPr>
          <a:xfrm>
            <a:off x="349993" y="128630"/>
            <a:ext cx="114920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4-D Orbit Viewer (~200 Spacecraft)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https://sscweb.gsfc.nasa.gov/4dorbit/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01B60-0C85-ECF0-8285-F8C9B78161BB}"/>
              </a:ext>
            </a:extLst>
          </p:cNvPr>
          <p:cNvSpPr txBox="1"/>
          <p:nvPr/>
        </p:nvSpPr>
        <p:spPr>
          <a:xfrm>
            <a:off x="10132293" y="1671777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bow shock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1A6B-A1D8-7C09-04A0-75EA46B43F89}"/>
              </a:ext>
            </a:extLst>
          </p:cNvPr>
          <p:cNvSpPr txBox="1"/>
          <p:nvPr/>
        </p:nvSpPr>
        <p:spPr>
          <a:xfrm>
            <a:off x="9941634" y="2022637"/>
            <a:ext cx="158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magnetopause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58F0F-3B81-6175-856C-9E6870CD5A5F}"/>
              </a:ext>
            </a:extLst>
          </p:cNvPr>
          <p:cNvSpPr txBox="1"/>
          <p:nvPr/>
        </p:nvSpPr>
        <p:spPr>
          <a:xfrm>
            <a:off x="8677978" y="3373584"/>
            <a:ext cx="29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switch to perspective camera</a:t>
            </a:r>
          </a:p>
        </p:txBody>
      </p:sp>
    </p:spTree>
    <p:extLst>
      <p:ext uri="{BB962C8B-B14F-4D97-AF65-F5344CB8AC3E}">
        <p14:creationId xmlns:p14="http://schemas.microsoft.com/office/powerpoint/2010/main" val="244543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59612</TotalTime>
  <Words>710</Words>
  <Application>Microsoft Office PowerPoint</Application>
  <PresentationFormat>Widescreen</PresentationFormat>
  <Paragraphs>80</Paragraphs>
  <Slides>14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Google Sans</vt:lpstr>
      <vt:lpstr>Arial</vt:lpstr>
      <vt:lpstr>Calibri</vt:lpstr>
      <vt:lpstr>Calibri Light</vt:lpstr>
      <vt:lpstr>Verdana</vt:lpstr>
      <vt:lpstr>Wingdings</vt:lpstr>
      <vt:lpstr>Office Theme</vt:lpstr>
      <vt:lpstr>???</vt:lpstr>
      <vt:lpstr>Data Analysis Enabled by  the Space Physics Data Facility</vt:lpstr>
      <vt:lpstr>Introduction of SPDF</vt:lpstr>
      <vt:lpstr>Science-Enabling Services of SPDF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 Orbit Viewer Prototypes</dc:title>
  <dc:creator>Chimiak, Reine A. (GSFC-5870)</dc:creator>
  <cp:lastModifiedBy>Lan Jian</cp:lastModifiedBy>
  <cp:revision>157</cp:revision>
  <dcterms:created xsi:type="dcterms:W3CDTF">2020-10-13T14:36:18Z</dcterms:created>
  <dcterms:modified xsi:type="dcterms:W3CDTF">2024-04-16T20:22:18Z</dcterms:modified>
</cp:coreProperties>
</file>